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69" r:id="rId4"/>
    <p:sldId id="258" r:id="rId5"/>
    <p:sldId id="259" r:id="rId6"/>
    <p:sldId id="271" r:id="rId7"/>
    <p:sldId id="260" r:id="rId8"/>
    <p:sldId id="261" r:id="rId9"/>
    <p:sldId id="262" r:id="rId10"/>
    <p:sldId id="263" r:id="rId11"/>
    <p:sldId id="272" r:id="rId12"/>
    <p:sldId id="265" r:id="rId13"/>
    <p:sldId id="264" r:id="rId14"/>
    <p:sldId id="266" r:id="rId15"/>
    <p:sldId id="267" r:id="rId16"/>
  </p:sldIdLst>
  <p:sldSz cx="12192000" cy="6858000"/>
  <p:notesSz cx="6669088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F2771A"/>
    <a:srgbClr val="EE9512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12" autoAdjust="0"/>
    <p:restoredTop sz="94660"/>
  </p:normalViewPr>
  <p:slideViewPr>
    <p:cSldViewPr snapToGrid="0">
      <p:cViewPr varScale="1">
        <p:scale>
          <a:sx n="72" d="100"/>
          <a:sy n="72" d="100"/>
        </p:scale>
        <p:origin x="468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00" d="100"/>
          <a:sy n="100" d="100"/>
        </p:scale>
        <p:origin x="2832" y="-31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I:\ZIP_kickoff%20conference,%20Kosice\&#1050;&#1085;&#1080;&#1075;&#1072;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40"/>
      <c:rotY val="0"/>
      <c:depthPercent val="16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FFC000"/>
              </a:solidFill>
            </c:spPr>
          </c:dPt>
          <c:dPt>
            <c:idx val="4"/>
            <c:bubble3D val="0"/>
            <c:spPr>
              <a:solidFill>
                <a:srgbClr val="C000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/>
                </a:pPr>
                <a:endParaRPr lang="sk-SK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Лист1!$D$4:$H$4</c:f>
              <c:strCache>
                <c:ptCount val="5"/>
                <c:pt idx="0">
                  <c:v>SK</c:v>
                </c:pt>
                <c:pt idx="1">
                  <c:v>RO</c:v>
                </c:pt>
                <c:pt idx="2">
                  <c:v>International</c:v>
                </c:pt>
                <c:pt idx="3">
                  <c:v>HU</c:v>
                </c:pt>
                <c:pt idx="4">
                  <c:v>UA</c:v>
                </c:pt>
              </c:strCache>
            </c:strRef>
          </c:cat>
          <c:val>
            <c:numRef>
              <c:f>Лист1!$D$5:$H$5</c:f>
              <c:numCache>
                <c:formatCode>General</c:formatCode>
                <c:ptCount val="5"/>
                <c:pt idx="0">
                  <c:v>11</c:v>
                </c:pt>
                <c:pt idx="1">
                  <c:v>5</c:v>
                </c:pt>
                <c:pt idx="2">
                  <c:v>5</c:v>
                </c:pt>
                <c:pt idx="3">
                  <c:v>3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74306465225415763"/>
          <c:y val="6.8466826413864812E-2"/>
          <c:w val="0.24364344385624176"/>
          <c:h val="0.80911593331812248"/>
        </c:manualLayout>
      </c:layout>
      <c:overlay val="0"/>
      <c:txPr>
        <a:bodyPr/>
        <a:lstStyle/>
        <a:p>
          <a:pPr>
            <a:defRPr sz="2800" b="1"/>
          </a:pPr>
          <a:endParaRPr lang="sk-SK"/>
        </a:p>
      </c:txPr>
    </c:legend>
    <c:plotVisOnly val="1"/>
    <c:dispBlanksAs val="zero"/>
    <c:showDLblsOverMax val="0"/>
  </c:chart>
  <c:spPr>
    <a:scene3d>
      <a:camera prst="orthographicFront"/>
      <a:lightRig rig="threePt" dir="t"/>
    </a:scene3d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C00000"/>
            </a:solidFill>
          </c:spPr>
          <c:invertIfNegative val="0"/>
          <c:cat>
            <c:strRef>
              <c:f>Лист2!$D$4:$H$4</c:f>
              <c:strCache>
                <c:ptCount val="5"/>
                <c:pt idx="0">
                  <c:v>Ecology</c:v>
                </c:pt>
                <c:pt idx="1">
                  <c:v>Energy</c:v>
                </c:pt>
                <c:pt idx="2">
                  <c:v>Area development</c:v>
                </c:pt>
                <c:pt idx="3">
                  <c:v>Tourism</c:v>
                </c:pt>
                <c:pt idx="4">
                  <c:v>Joint documents elaboration</c:v>
                </c:pt>
              </c:strCache>
            </c:strRef>
          </c:cat>
          <c:val>
            <c:numRef>
              <c:f>Лист2!$D$5:$H$5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98145664"/>
        <c:axId val="1340541824"/>
      </c:barChart>
      <c:catAx>
        <c:axId val="159814566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 b="1">
                <a:latin typeface="+mj-lt"/>
              </a:defRPr>
            </a:pPr>
            <a:endParaRPr lang="sk-SK"/>
          </a:p>
        </c:txPr>
        <c:crossAx val="1340541824"/>
        <c:crosses val="autoZero"/>
        <c:auto val="1"/>
        <c:lblAlgn val="ctr"/>
        <c:lblOffset val="100"/>
        <c:noMultiLvlLbl val="0"/>
      </c:catAx>
      <c:valAx>
        <c:axId val="1340541824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sk-SK"/>
          </a:p>
        </c:txPr>
        <c:crossAx val="15981456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E9ADEA-A997-4A62-8D04-D7058A92AA3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E6CA7A2-BA2E-419A-94DB-F46F1FA8A1A5}">
      <dgm:prSet phldrT="[Текст]" custT="1"/>
      <dgm:spPr>
        <a:solidFill>
          <a:srgbClr val="00B050"/>
        </a:solidFill>
      </dgm:spPr>
      <dgm:t>
        <a:bodyPr/>
        <a:lstStyle/>
        <a:p>
          <a:pPr>
            <a:lnSpc>
              <a:spcPct val="100000"/>
            </a:lnSpc>
          </a:pPr>
          <a:r>
            <a:rPr lang="en-US" sz="1800" b="0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(Заголовки)"/>
            </a:rPr>
            <a:t>PROJECT “</a:t>
          </a:r>
          <a:r>
            <a:rPr lang="en-US" sz="1800" b="0" i="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(Заголовки)"/>
            </a:rPr>
            <a:t>Carpathia</a:t>
          </a:r>
          <a:r>
            <a:rPr lang="en-US" sz="1800" b="0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(Заголовки)"/>
            </a:rPr>
            <a:t> 2003-2011 – introduction of the strategic approach to cross border co-operation development in Carpathian region”</a:t>
          </a:r>
          <a:r>
            <a:rPr lang="uk-UA" sz="1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(Заголовки)"/>
            </a:rPr>
            <a:t>:</a:t>
          </a:r>
          <a:endParaRPr lang="ru-RU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 (Заголовки)"/>
          </a:endParaRPr>
        </a:p>
      </dgm:t>
    </dgm:pt>
    <dgm:pt modelId="{225FFEE7-EFD0-4E52-87E0-E7D5645711EF}" type="parTrans" cxnId="{C318C1C0-EB48-46C7-86A5-E5A228839B5C}">
      <dgm:prSet/>
      <dgm:spPr/>
      <dgm:t>
        <a:bodyPr/>
        <a:lstStyle/>
        <a:p>
          <a:endParaRPr lang="ru-RU" sz="1200">
            <a:latin typeface="Calibri (Заголовки)"/>
          </a:endParaRPr>
        </a:p>
      </dgm:t>
    </dgm:pt>
    <dgm:pt modelId="{6651145E-AB5F-47B6-877F-F0634A8140B1}" type="sibTrans" cxnId="{C318C1C0-EB48-46C7-86A5-E5A228839B5C}">
      <dgm:prSet/>
      <dgm:spPr/>
      <dgm:t>
        <a:bodyPr/>
        <a:lstStyle/>
        <a:p>
          <a:endParaRPr lang="ru-RU" sz="1200">
            <a:latin typeface="Calibri (Заголовки)"/>
          </a:endParaRPr>
        </a:p>
      </dgm:t>
    </dgm:pt>
    <dgm:pt modelId="{F7E1170A-81C3-4846-97D8-43CE7768A22C}">
      <dgm:prSet phldrT="[Текст]" custT="1"/>
      <dgm:spPr>
        <a:solidFill>
          <a:schemeClr val="accent3">
            <a:lumMod val="40000"/>
            <a:lumOff val="60000"/>
            <a:alpha val="90000"/>
          </a:schemeClr>
        </a:solidFill>
      </dgm:spPr>
      <dgm:t>
        <a:bodyPr/>
        <a:lstStyle/>
        <a:p>
          <a:pPr algn="just">
            <a:lnSpc>
              <a:spcPct val="100000"/>
            </a:lnSpc>
          </a:pPr>
          <a:r>
            <a:rPr lang="en-US" sz="1700" b="1" dirty="0" err="1" smtClean="0">
              <a:latin typeface="Calibri (Заголовки)"/>
            </a:rPr>
            <a:t>Carpathia</a:t>
          </a:r>
          <a:r>
            <a:rPr lang="en-US" sz="1700" dirty="0" smtClean="0">
              <a:latin typeface="Calibri (Заголовки)"/>
            </a:rPr>
            <a:t> </a:t>
          </a:r>
          <a:r>
            <a:rPr lang="uk-UA" sz="1700" b="1" dirty="0" smtClean="0">
              <a:latin typeface="Calibri (Заголовки)"/>
            </a:rPr>
            <a:t>2003-2011</a:t>
          </a:r>
          <a:r>
            <a:rPr lang="en-US" sz="1700" b="1" dirty="0" smtClean="0">
              <a:latin typeface="Calibri (Заголовки)"/>
            </a:rPr>
            <a:t> Strategy </a:t>
          </a:r>
          <a:r>
            <a:rPr lang="uk-UA" sz="1700" dirty="0" smtClean="0">
              <a:latin typeface="Calibri (Заголовки)"/>
            </a:rPr>
            <a:t> </a:t>
          </a:r>
          <a:r>
            <a:rPr lang="en-US" sz="1700" dirty="0" smtClean="0">
              <a:latin typeface="Calibri (Заголовки)"/>
            </a:rPr>
            <a:t>was developed by the experts from the CBC target regions</a:t>
          </a:r>
          <a:r>
            <a:rPr lang="uk-UA" sz="1700" dirty="0" smtClean="0">
              <a:latin typeface="Calibri (Заголовки)"/>
            </a:rPr>
            <a:t> (</a:t>
          </a:r>
          <a:r>
            <a:rPr lang="en-US" sz="1700" dirty="0" smtClean="0">
              <a:latin typeface="Calibri (Заголовки)"/>
            </a:rPr>
            <a:t>RO</a:t>
          </a:r>
          <a:r>
            <a:rPr lang="uk-UA" sz="1700" dirty="0" smtClean="0">
              <a:latin typeface="Calibri (Заголовки)"/>
            </a:rPr>
            <a:t>,</a:t>
          </a:r>
          <a:r>
            <a:rPr lang="en-US" sz="1700" dirty="0" smtClean="0">
              <a:latin typeface="Calibri (Заголовки)"/>
            </a:rPr>
            <a:t> HU</a:t>
          </a:r>
          <a:r>
            <a:rPr lang="uk-UA" sz="1700" dirty="0" smtClean="0">
              <a:latin typeface="Calibri (Заголовки)"/>
            </a:rPr>
            <a:t>,</a:t>
          </a:r>
          <a:r>
            <a:rPr lang="en-US" sz="1700" dirty="0" smtClean="0">
              <a:latin typeface="Calibri (Заголовки)"/>
            </a:rPr>
            <a:t> SK</a:t>
          </a:r>
          <a:r>
            <a:rPr lang="uk-UA" sz="1700" dirty="0" smtClean="0">
              <a:latin typeface="Calibri (Заголовки)"/>
            </a:rPr>
            <a:t>,</a:t>
          </a:r>
          <a:r>
            <a:rPr lang="en-US" sz="1700" dirty="0" smtClean="0">
              <a:latin typeface="Calibri (Заголовки)"/>
            </a:rPr>
            <a:t> PL</a:t>
          </a:r>
          <a:r>
            <a:rPr lang="uk-UA" sz="1700" dirty="0" smtClean="0">
              <a:latin typeface="Calibri (Заголовки)"/>
            </a:rPr>
            <a:t>,</a:t>
          </a:r>
          <a:r>
            <a:rPr lang="en-US" sz="1700" dirty="0" smtClean="0">
              <a:latin typeface="Calibri (Заголовки)"/>
            </a:rPr>
            <a:t> UA</a:t>
          </a:r>
          <a:r>
            <a:rPr lang="uk-UA" sz="1700" dirty="0" smtClean="0">
              <a:latin typeface="Calibri (Заголовки)"/>
            </a:rPr>
            <a:t>)</a:t>
          </a:r>
          <a:endParaRPr lang="ru-RU" sz="1700" dirty="0">
            <a:latin typeface="Calibri (Заголовки)"/>
          </a:endParaRPr>
        </a:p>
      </dgm:t>
    </dgm:pt>
    <dgm:pt modelId="{6D99D727-2C15-4BE5-84A6-2744F96E2DE0}" type="parTrans" cxnId="{D1CD3213-04D3-4C21-84C7-C2CE20BBD932}">
      <dgm:prSet/>
      <dgm:spPr/>
      <dgm:t>
        <a:bodyPr/>
        <a:lstStyle/>
        <a:p>
          <a:endParaRPr lang="ru-RU" sz="1200">
            <a:latin typeface="Calibri (Заголовки)"/>
          </a:endParaRPr>
        </a:p>
      </dgm:t>
    </dgm:pt>
    <dgm:pt modelId="{44344C04-E596-43BF-AECC-F9C8AB0D1C3B}" type="sibTrans" cxnId="{D1CD3213-04D3-4C21-84C7-C2CE20BBD932}">
      <dgm:prSet/>
      <dgm:spPr/>
      <dgm:t>
        <a:bodyPr/>
        <a:lstStyle/>
        <a:p>
          <a:endParaRPr lang="ru-RU" sz="1200">
            <a:latin typeface="Calibri (Заголовки)"/>
          </a:endParaRPr>
        </a:p>
      </dgm:t>
    </dgm:pt>
    <dgm:pt modelId="{0AE7459C-3671-4C4C-9B32-2483FA140A92}">
      <dgm:prSet phldrT="[Текст]" custT="1"/>
      <dgm:spPr/>
      <dgm:t>
        <a:bodyPr/>
        <a:lstStyle/>
        <a:p>
          <a:r>
            <a:rPr lang="en-US" sz="18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(Заголовки)"/>
            </a:rPr>
            <a:t>PROJECT</a:t>
          </a:r>
          <a:r>
            <a:rPr lang="uk-UA" sz="18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(Заголовки)"/>
            </a:rPr>
            <a:t> </a:t>
          </a:r>
          <a:r>
            <a:rPr lang="en-US" sz="18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(Заголовки)"/>
            </a:rPr>
            <a:t>“A Bridge across Slovakia and Ukraine border”</a:t>
          </a:r>
          <a:r>
            <a:rPr lang="uk-UA" sz="18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(Заголовки)"/>
            </a:rPr>
            <a:t>:</a:t>
          </a:r>
          <a:endParaRPr lang="ru-RU" sz="18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 (Заголовки)"/>
          </a:endParaRPr>
        </a:p>
      </dgm:t>
    </dgm:pt>
    <dgm:pt modelId="{C65F3383-C01D-4FEC-9B52-1B0AE48989F6}" type="parTrans" cxnId="{C82A69F6-718F-499F-8AB1-BBA03135E93D}">
      <dgm:prSet/>
      <dgm:spPr/>
      <dgm:t>
        <a:bodyPr/>
        <a:lstStyle/>
        <a:p>
          <a:endParaRPr lang="ru-RU" sz="1200">
            <a:latin typeface="Calibri (Заголовки)"/>
          </a:endParaRPr>
        </a:p>
      </dgm:t>
    </dgm:pt>
    <dgm:pt modelId="{4D365471-7112-46C6-9E7E-FE6F6D0F0FD0}" type="sibTrans" cxnId="{C82A69F6-718F-499F-8AB1-BBA03135E93D}">
      <dgm:prSet/>
      <dgm:spPr/>
      <dgm:t>
        <a:bodyPr/>
        <a:lstStyle/>
        <a:p>
          <a:endParaRPr lang="ru-RU" sz="1200">
            <a:latin typeface="Calibri (Заголовки)"/>
          </a:endParaRPr>
        </a:p>
      </dgm:t>
    </dgm:pt>
    <dgm:pt modelId="{53E83A51-22B9-4C75-B264-AA05FDE6019D}">
      <dgm:prSet phldrT="[Текст]" custT="1"/>
      <dgm:spPr/>
      <dgm:t>
        <a:bodyPr/>
        <a:lstStyle/>
        <a:p>
          <a:pPr algn="just">
            <a:lnSpc>
              <a:spcPct val="100000"/>
            </a:lnSpc>
            <a:spcBef>
              <a:spcPts val="600"/>
            </a:spcBef>
            <a:spcAft>
              <a:spcPts val="600"/>
            </a:spcAft>
          </a:pPr>
          <a:r>
            <a:rPr lang="en-US" sz="1700" dirty="0" smtClean="0">
              <a:latin typeface="Calibri (Заголовки)"/>
            </a:rPr>
            <a:t>Developing of cooperation with Kosice self-governing (SK) and with Modena region (It)</a:t>
          </a:r>
          <a:r>
            <a:rPr lang="uk-UA" sz="1700" dirty="0" smtClean="0">
              <a:latin typeface="Calibri (Заголовки)"/>
            </a:rPr>
            <a:t>;</a:t>
          </a:r>
          <a:endParaRPr lang="ru-RU" sz="1700" dirty="0">
            <a:latin typeface="Calibri (Заголовки)"/>
          </a:endParaRPr>
        </a:p>
      </dgm:t>
    </dgm:pt>
    <dgm:pt modelId="{6482FF1B-383B-40EB-9AEE-40D67440F013}" type="parTrans" cxnId="{2D6C5988-715C-4752-A98E-EB6E1178F694}">
      <dgm:prSet/>
      <dgm:spPr/>
      <dgm:t>
        <a:bodyPr/>
        <a:lstStyle/>
        <a:p>
          <a:endParaRPr lang="ru-RU" sz="1200">
            <a:latin typeface="Calibri (Заголовки)"/>
          </a:endParaRPr>
        </a:p>
      </dgm:t>
    </dgm:pt>
    <dgm:pt modelId="{F7F03974-5ADB-4D88-8AAF-F518F91C5309}" type="sibTrans" cxnId="{2D6C5988-715C-4752-A98E-EB6E1178F694}">
      <dgm:prSet/>
      <dgm:spPr/>
      <dgm:t>
        <a:bodyPr/>
        <a:lstStyle/>
        <a:p>
          <a:endParaRPr lang="ru-RU" sz="1200">
            <a:latin typeface="Calibri (Заголовки)"/>
          </a:endParaRPr>
        </a:p>
      </dgm:t>
    </dgm:pt>
    <dgm:pt modelId="{7C6E4CC8-AC00-4D99-82AD-7BC7326BC535}">
      <dgm:prSet custT="1"/>
      <dgm:spPr/>
      <dgm:t>
        <a:bodyPr/>
        <a:lstStyle/>
        <a:p>
          <a:pPr algn="just">
            <a:lnSpc>
              <a:spcPct val="100000"/>
            </a:lnSpc>
            <a:spcBef>
              <a:spcPts val="600"/>
            </a:spcBef>
            <a:spcAft>
              <a:spcPts val="600"/>
            </a:spcAft>
          </a:pPr>
          <a:r>
            <a:rPr lang="en-US" sz="1700" dirty="0" smtClean="0">
              <a:latin typeface="Calibri (Заголовки)"/>
            </a:rPr>
            <a:t>Establishing of foundations for further cooperation in International and cross-border projects, joint regional and local development programs elaboration</a:t>
          </a:r>
          <a:r>
            <a:rPr lang="uk-UA" sz="1700" dirty="0" smtClean="0">
              <a:latin typeface="Calibri (Заголовки)"/>
            </a:rPr>
            <a:t>;</a:t>
          </a:r>
          <a:endParaRPr lang="ru-RU" sz="1700" dirty="0">
            <a:latin typeface="Calibri (Заголовки)"/>
          </a:endParaRPr>
        </a:p>
      </dgm:t>
    </dgm:pt>
    <dgm:pt modelId="{7294E8E3-FF37-40E4-AE3E-E322317E6EFF}" type="parTrans" cxnId="{6BA54479-3992-4F05-B774-FF87607B5569}">
      <dgm:prSet/>
      <dgm:spPr/>
      <dgm:t>
        <a:bodyPr/>
        <a:lstStyle/>
        <a:p>
          <a:endParaRPr lang="ru-RU">
            <a:latin typeface="Calibri (Заголовки)"/>
          </a:endParaRPr>
        </a:p>
      </dgm:t>
    </dgm:pt>
    <dgm:pt modelId="{64D92EFA-42A0-4F30-ABDA-A8F57650DFBF}" type="sibTrans" cxnId="{6BA54479-3992-4F05-B774-FF87607B5569}">
      <dgm:prSet/>
      <dgm:spPr/>
      <dgm:t>
        <a:bodyPr/>
        <a:lstStyle/>
        <a:p>
          <a:endParaRPr lang="ru-RU">
            <a:latin typeface="Calibri (Заголовки)"/>
          </a:endParaRPr>
        </a:p>
      </dgm:t>
    </dgm:pt>
    <dgm:pt modelId="{EE547502-DF09-458D-A14B-A1992D60B30C}">
      <dgm:prSet custT="1"/>
      <dgm:spPr/>
      <dgm:t>
        <a:bodyPr/>
        <a:lstStyle/>
        <a:p>
          <a:pPr algn="just">
            <a:lnSpc>
              <a:spcPct val="100000"/>
            </a:lnSpc>
            <a:spcBef>
              <a:spcPts val="600"/>
            </a:spcBef>
            <a:spcAft>
              <a:spcPts val="600"/>
            </a:spcAft>
          </a:pPr>
          <a:r>
            <a:rPr lang="en-US" sz="1700" dirty="0" smtClean="0">
              <a:latin typeface="Calibri (Заголовки)"/>
            </a:rPr>
            <a:t>guidebook</a:t>
          </a:r>
          <a:r>
            <a:rPr lang="uk-UA" sz="1700" dirty="0" smtClean="0">
              <a:latin typeface="Calibri (Заголовки)"/>
            </a:rPr>
            <a:t> “</a:t>
          </a:r>
          <a:r>
            <a:rPr lang="en-US" sz="1700" dirty="0" smtClean="0">
              <a:latin typeface="Calibri (Заголовки)"/>
            </a:rPr>
            <a:t>Contributing to the local development in cross-border area”</a:t>
          </a:r>
          <a:r>
            <a:rPr lang="uk-UA" sz="1700" dirty="0" smtClean="0">
              <a:latin typeface="Calibri (Заголовки)"/>
            </a:rPr>
            <a:t>.</a:t>
          </a:r>
          <a:endParaRPr lang="ru-RU" sz="1700" dirty="0">
            <a:latin typeface="Calibri (Заголовки)"/>
          </a:endParaRPr>
        </a:p>
      </dgm:t>
    </dgm:pt>
    <dgm:pt modelId="{5F07FED9-7363-44B1-949C-8423F5C62D0B}" type="parTrans" cxnId="{A552924B-44A9-4C71-BAD6-DDDF270E4DEE}">
      <dgm:prSet/>
      <dgm:spPr/>
      <dgm:t>
        <a:bodyPr/>
        <a:lstStyle/>
        <a:p>
          <a:endParaRPr lang="ru-RU">
            <a:latin typeface="Calibri (Заголовки)"/>
          </a:endParaRPr>
        </a:p>
      </dgm:t>
    </dgm:pt>
    <dgm:pt modelId="{167317F0-B1C8-4AB4-B361-57090BEA80A1}" type="sibTrans" cxnId="{A552924B-44A9-4C71-BAD6-DDDF270E4DEE}">
      <dgm:prSet/>
      <dgm:spPr/>
      <dgm:t>
        <a:bodyPr/>
        <a:lstStyle/>
        <a:p>
          <a:endParaRPr lang="ru-RU">
            <a:latin typeface="Calibri (Заголовки)"/>
          </a:endParaRPr>
        </a:p>
      </dgm:t>
    </dgm:pt>
    <dgm:pt modelId="{AD6F9422-5E79-407C-AC57-5773B3C1DE3C}" type="pres">
      <dgm:prSet presAssocID="{FCE9ADEA-A997-4A62-8D04-D7058A92AA3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5C35737-384F-4C19-845F-DC68206C76EE}" type="pres">
      <dgm:prSet presAssocID="{9E6CA7A2-BA2E-419A-94DB-F46F1FA8A1A5}" presName="linNode" presStyleCnt="0"/>
      <dgm:spPr/>
    </dgm:pt>
    <dgm:pt modelId="{B7FBBF3D-6C64-40A6-8DE2-3E2AF5532C02}" type="pres">
      <dgm:prSet presAssocID="{9E6CA7A2-BA2E-419A-94DB-F46F1FA8A1A5}" presName="parentText" presStyleLbl="node1" presStyleIdx="0" presStyleCnt="2" custScaleX="171633" custScaleY="7251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86D30F-E284-4C9A-AC6B-3998821CA8F8}" type="pres">
      <dgm:prSet presAssocID="{9E6CA7A2-BA2E-419A-94DB-F46F1FA8A1A5}" presName="descendantText" presStyleLbl="alignAccFollowNode1" presStyleIdx="0" presStyleCnt="2" custScaleY="854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2774AA-9BDD-4F8A-9E63-2A819FC5A51E}" type="pres">
      <dgm:prSet presAssocID="{6651145E-AB5F-47B6-877F-F0634A8140B1}" presName="sp" presStyleCnt="0"/>
      <dgm:spPr/>
    </dgm:pt>
    <dgm:pt modelId="{6AE329F2-653D-4153-9A61-F082D8EA5B84}" type="pres">
      <dgm:prSet presAssocID="{0AE7459C-3671-4C4C-9B32-2483FA140A92}" presName="linNode" presStyleCnt="0"/>
      <dgm:spPr/>
    </dgm:pt>
    <dgm:pt modelId="{E8CA31FA-6BA7-4D88-9E6A-F9128EB183CA}" type="pres">
      <dgm:prSet presAssocID="{0AE7459C-3671-4C4C-9B32-2483FA140A92}" presName="parentText" presStyleLbl="node1" presStyleIdx="1" presStyleCnt="2" custScaleX="176306" custScaleY="12804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900F62-DDA2-4510-AD87-2A2D4B1A41DA}" type="pres">
      <dgm:prSet presAssocID="{0AE7459C-3671-4C4C-9B32-2483FA140A92}" presName="descendantText" presStyleLbl="alignAccFollowNode1" presStyleIdx="1" presStyleCnt="2" custScaleY="155472" custLinFactNeighborX="504" custLinFactNeighborY="11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C970A3-9FB4-42B4-98A9-92629ACBEF91}" type="presOf" srcId="{FCE9ADEA-A997-4A62-8D04-D7058A92AA32}" destId="{AD6F9422-5E79-407C-AC57-5773B3C1DE3C}" srcOrd="0" destOrd="0" presId="urn:microsoft.com/office/officeart/2005/8/layout/vList5"/>
    <dgm:cxn modelId="{59C9018F-1A3A-436D-A1C7-DA254885126F}" type="presOf" srcId="{EE547502-DF09-458D-A14B-A1992D60B30C}" destId="{46900F62-DDA2-4510-AD87-2A2D4B1A41DA}" srcOrd="0" destOrd="2" presId="urn:microsoft.com/office/officeart/2005/8/layout/vList5"/>
    <dgm:cxn modelId="{58AEE4AF-6DC3-4A9F-8E39-D0AA1516DF37}" type="presOf" srcId="{F7E1170A-81C3-4846-97D8-43CE7768A22C}" destId="{1186D30F-E284-4C9A-AC6B-3998821CA8F8}" srcOrd="0" destOrd="0" presId="urn:microsoft.com/office/officeart/2005/8/layout/vList5"/>
    <dgm:cxn modelId="{6BA54479-3992-4F05-B774-FF87607B5569}" srcId="{0AE7459C-3671-4C4C-9B32-2483FA140A92}" destId="{7C6E4CC8-AC00-4D99-82AD-7BC7326BC535}" srcOrd="1" destOrd="0" parTransId="{7294E8E3-FF37-40E4-AE3E-E322317E6EFF}" sibTransId="{64D92EFA-42A0-4F30-ABDA-A8F57650DFBF}"/>
    <dgm:cxn modelId="{2D6C5988-715C-4752-A98E-EB6E1178F694}" srcId="{0AE7459C-3671-4C4C-9B32-2483FA140A92}" destId="{53E83A51-22B9-4C75-B264-AA05FDE6019D}" srcOrd="0" destOrd="0" parTransId="{6482FF1B-383B-40EB-9AEE-40D67440F013}" sibTransId="{F7F03974-5ADB-4D88-8AAF-F518F91C5309}"/>
    <dgm:cxn modelId="{0A7C1666-576D-4362-A808-2C35D63DA3A3}" type="presOf" srcId="{53E83A51-22B9-4C75-B264-AA05FDE6019D}" destId="{46900F62-DDA2-4510-AD87-2A2D4B1A41DA}" srcOrd="0" destOrd="0" presId="urn:microsoft.com/office/officeart/2005/8/layout/vList5"/>
    <dgm:cxn modelId="{C318C1C0-EB48-46C7-86A5-E5A228839B5C}" srcId="{FCE9ADEA-A997-4A62-8D04-D7058A92AA32}" destId="{9E6CA7A2-BA2E-419A-94DB-F46F1FA8A1A5}" srcOrd="0" destOrd="0" parTransId="{225FFEE7-EFD0-4E52-87E0-E7D5645711EF}" sibTransId="{6651145E-AB5F-47B6-877F-F0634A8140B1}"/>
    <dgm:cxn modelId="{C82A69F6-718F-499F-8AB1-BBA03135E93D}" srcId="{FCE9ADEA-A997-4A62-8D04-D7058A92AA32}" destId="{0AE7459C-3671-4C4C-9B32-2483FA140A92}" srcOrd="1" destOrd="0" parTransId="{C65F3383-C01D-4FEC-9B52-1B0AE48989F6}" sibTransId="{4D365471-7112-46C6-9E7E-FE6F6D0F0FD0}"/>
    <dgm:cxn modelId="{B68BC0B8-EC89-4CBE-99F7-DEF19A4AF34F}" type="presOf" srcId="{7C6E4CC8-AC00-4D99-82AD-7BC7326BC535}" destId="{46900F62-DDA2-4510-AD87-2A2D4B1A41DA}" srcOrd="0" destOrd="1" presId="urn:microsoft.com/office/officeart/2005/8/layout/vList5"/>
    <dgm:cxn modelId="{61694472-64C3-4055-8720-3F2AFC25EC17}" type="presOf" srcId="{0AE7459C-3671-4C4C-9B32-2483FA140A92}" destId="{E8CA31FA-6BA7-4D88-9E6A-F9128EB183CA}" srcOrd="0" destOrd="0" presId="urn:microsoft.com/office/officeart/2005/8/layout/vList5"/>
    <dgm:cxn modelId="{C6A7CE4E-7D85-41D0-85F7-76322759A6DF}" type="presOf" srcId="{9E6CA7A2-BA2E-419A-94DB-F46F1FA8A1A5}" destId="{B7FBBF3D-6C64-40A6-8DE2-3E2AF5532C02}" srcOrd="0" destOrd="0" presId="urn:microsoft.com/office/officeart/2005/8/layout/vList5"/>
    <dgm:cxn modelId="{A552924B-44A9-4C71-BAD6-DDDF270E4DEE}" srcId="{0AE7459C-3671-4C4C-9B32-2483FA140A92}" destId="{EE547502-DF09-458D-A14B-A1992D60B30C}" srcOrd="2" destOrd="0" parTransId="{5F07FED9-7363-44B1-949C-8423F5C62D0B}" sibTransId="{167317F0-B1C8-4AB4-B361-57090BEA80A1}"/>
    <dgm:cxn modelId="{D1CD3213-04D3-4C21-84C7-C2CE20BBD932}" srcId="{9E6CA7A2-BA2E-419A-94DB-F46F1FA8A1A5}" destId="{F7E1170A-81C3-4846-97D8-43CE7768A22C}" srcOrd="0" destOrd="0" parTransId="{6D99D727-2C15-4BE5-84A6-2744F96E2DE0}" sibTransId="{44344C04-E596-43BF-AECC-F9C8AB0D1C3B}"/>
    <dgm:cxn modelId="{D2D80DE4-97E8-4CA3-8447-75335CB9EA2D}" type="presParOf" srcId="{AD6F9422-5E79-407C-AC57-5773B3C1DE3C}" destId="{55C35737-384F-4C19-845F-DC68206C76EE}" srcOrd="0" destOrd="0" presId="urn:microsoft.com/office/officeart/2005/8/layout/vList5"/>
    <dgm:cxn modelId="{125C1DDA-ED2C-4CB0-9A80-1CF7255FC84B}" type="presParOf" srcId="{55C35737-384F-4C19-845F-DC68206C76EE}" destId="{B7FBBF3D-6C64-40A6-8DE2-3E2AF5532C02}" srcOrd="0" destOrd="0" presId="urn:microsoft.com/office/officeart/2005/8/layout/vList5"/>
    <dgm:cxn modelId="{7F290B35-E7F2-4FC4-B7B4-3E0BBBD6FDA2}" type="presParOf" srcId="{55C35737-384F-4C19-845F-DC68206C76EE}" destId="{1186D30F-E284-4C9A-AC6B-3998821CA8F8}" srcOrd="1" destOrd="0" presId="urn:microsoft.com/office/officeart/2005/8/layout/vList5"/>
    <dgm:cxn modelId="{6D48B697-C31F-4866-8F2D-28EDDB308D98}" type="presParOf" srcId="{AD6F9422-5E79-407C-AC57-5773B3C1DE3C}" destId="{F12774AA-9BDD-4F8A-9E63-2A819FC5A51E}" srcOrd="1" destOrd="0" presId="urn:microsoft.com/office/officeart/2005/8/layout/vList5"/>
    <dgm:cxn modelId="{0D3A8B72-1005-488D-B629-98596BF1821A}" type="presParOf" srcId="{AD6F9422-5E79-407C-AC57-5773B3C1DE3C}" destId="{6AE329F2-653D-4153-9A61-F082D8EA5B84}" srcOrd="2" destOrd="0" presId="urn:microsoft.com/office/officeart/2005/8/layout/vList5"/>
    <dgm:cxn modelId="{F7504090-FD34-4C34-A656-522174F6EEE4}" type="presParOf" srcId="{6AE329F2-653D-4153-9A61-F082D8EA5B84}" destId="{E8CA31FA-6BA7-4D88-9E6A-F9128EB183CA}" srcOrd="0" destOrd="0" presId="urn:microsoft.com/office/officeart/2005/8/layout/vList5"/>
    <dgm:cxn modelId="{A306FC17-EEF1-4173-AEE4-5C115A2638AB}" type="presParOf" srcId="{6AE329F2-653D-4153-9A61-F082D8EA5B84}" destId="{46900F62-DDA2-4510-AD87-2A2D4B1A41D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6866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61D8C2-772F-4E56-8C7B-4DF4CBF4AD74}" type="datetimeFigureOut">
              <a:rPr lang="ru-RU" smtClean="0"/>
              <a:pPr/>
              <a:t>09.03.2016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6866" y="942975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0DEE27-D7BD-4AAB-8BC6-9B606CC8DE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3857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466EC3-FE51-41B0-9950-24CEEEB8C0E7}" type="datetimeFigureOut">
              <a:rPr lang="sk-SK" smtClean="0"/>
              <a:pPr/>
              <a:t>9.3.2016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66909" y="4777959"/>
            <a:ext cx="533527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D17D9B-BB07-4E8F-A483-6681AE2DEBF1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31553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emf"/><Relationship Id="rId12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emf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Skupina 11"/>
          <p:cNvGrpSpPr/>
          <p:nvPr userDrawn="1"/>
        </p:nvGrpSpPr>
        <p:grpSpPr>
          <a:xfrm>
            <a:off x="1763062" y="6426889"/>
            <a:ext cx="10203193" cy="361950"/>
            <a:chOff x="1763062" y="6426889"/>
            <a:chExt cx="10203193" cy="361950"/>
          </a:xfrm>
        </p:grpSpPr>
        <p:grpSp>
          <p:nvGrpSpPr>
            <p:cNvPr id="13" name="Skupina 12"/>
            <p:cNvGrpSpPr/>
            <p:nvPr userDrawn="1"/>
          </p:nvGrpSpPr>
          <p:grpSpPr>
            <a:xfrm>
              <a:off x="1763062" y="6426889"/>
              <a:ext cx="4286823" cy="361950"/>
              <a:chOff x="1763062" y="6426889"/>
              <a:chExt cx="4286823" cy="361950"/>
            </a:xfrm>
          </p:grpSpPr>
          <p:pic>
            <p:nvPicPr>
              <p:cNvPr id="15" name="Obrázok 12" descr="ARR_lg_new_cmyk_SK"/>
              <p:cNvPicPr>
                <a:picLocks noChangeAspect="1" noChangeArrowheads="1"/>
              </p:cNvPicPr>
              <p:nvPr userDrawn="1"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3062" y="6426889"/>
                <a:ext cx="676275" cy="3619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" name="Obrázok 13"/>
              <p:cNvPicPr>
                <a:picLocks noChangeAspect="1" noChangeArrowheads="1"/>
              </p:cNvPicPr>
              <p:nvPr userDrawn="1"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32279" y="6484039"/>
                <a:ext cx="466725" cy="2476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7" name="Obrázok 14" descr="http://ea-rtu.tuke.sk/archiv/Pristupny/logomanual/TU%20logo%20Corel8.jpg"/>
              <p:cNvPicPr>
                <a:picLocks noChangeAspect="1" noChangeArrowheads="1"/>
              </p:cNvPicPr>
              <p:nvPr userDrawn="1"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1946" y="6509756"/>
                <a:ext cx="257175" cy="2571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8" name="Obrázok 15"/>
              <p:cNvPicPr>
                <a:picLocks noChangeAspect="1" noChangeArrowheads="1"/>
              </p:cNvPicPr>
              <p:nvPr userDrawn="1"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46825" y="6464989"/>
                <a:ext cx="409575" cy="3238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" name="Obrázok 16"/>
              <p:cNvPicPr>
                <a:picLocks noChangeAspect="1" noChangeArrowheads="1"/>
              </p:cNvPicPr>
              <p:nvPr userDrawn="1"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9342" y="6546881"/>
                <a:ext cx="523875" cy="2095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" name="Obrázok 17"/>
              <p:cNvPicPr>
                <a:picLocks noChangeAspect="1" noChangeArrowheads="1"/>
              </p:cNvPicPr>
              <p:nvPr userDrawn="1"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6665" y="6480207"/>
                <a:ext cx="231431" cy="27622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" name="Obrázok 18" descr="KSK_logo_cmyk"/>
              <p:cNvPicPr>
                <a:picLocks noChangeAspect="1" noChangeArrowheads="1"/>
              </p:cNvPicPr>
              <p:nvPr userDrawn="1"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54376" y="6526902"/>
                <a:ext cx="752475" cy="2381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" name="Obrázok 1" descr="Karpatska Ukraina-2 COA.svg"/>
              <p:cNvPicPr>
                <a:picLocks noChangeAspect="1" noChangeArrowheads="1"/>
              </p:cNvPicPr>
              <p:nvPr userDrawn="1"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9793" y="6484039"/>
                <a:ext cx="250092" cy="3048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4" name="Obrázok 13"/>
            <p:cNvPicPr>
              <a:picLocks noChangeAspect="1"/>
            </p:cNvPicPr>
            <p:nvPr userDrawn="1"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90879" y="6460227"/>
              <a:ext cx="5675376" cy="304800"/>
            </a:xfrm>
            <a:prstGeom prst="rect">
              <a:avLst/>
            </a:prstGeom>
          </p:spPr>
        </p:pic>
      </p:grpSp>
      <p:grpSp>
        <p:nvGrpSpPr>
          <p:cNvPr id="24" name="Skupina 22"/>
          <p:cNvGrpSpPr>
            <a:grpSpLocks/>
          </p:cNvGrpSpPr>
          <p:nvPr userDrawn="1"/>
        </p:nvGrpSpPr>
        <p:grpSpPr bwMode="auto">
          <a:xfrm>
            <a:off x="217672" y="6386382"/>
            <a:ext cx="955675" cy="412750"/>
            <a:chOff x="0" y="0"/>
            <a:chExt cx="9556" cy="4121"/>
          </a:xfrm>
        </p:grpSpPr>
        <p:pic>
          <p:nvPicPr>
            <p:cNvPr id="25" name="Obrázok 19" descr="4140_1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8796" b="20480"/>
            <a:stretch>
              <a:fillRect/>
            </a:stretch>
          </p:blipFill>
          <p:spPr bwMode="auto">
            <a:xfrm>
              <a:off x="2762" y="0"/>
              <a:ext cx="6794" cy="41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Obrázok 20" descr="https://upload.wikimedia.org/wikipedia/commons/thumb/d/d2/Coat_of_arms_of_Slovakia.svg/220px-Coat_of_arms_of_Slovakia.svg.png"/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0" y="95"/>
              <a:ext cx="2825" cy="35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6493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751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6476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5430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827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937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4990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789628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202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81307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18" Type="http://schemas.openxmlformats.org/officeDocument/2006/relationships/image" Target="../media/image8.jpe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17" Type="http://schemas.openxmlformats.org/officeDocument/2006/relationships/image" Target="../media/image7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.emf"/><Relationship Id="rId20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jpeg"/><Relationship Id="rId22" Type="http://schemas.openxmlformats.org/officeDocument/2006/relationships/image" Target="../media/image1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10782048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10782048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6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sp>
        <p:nvSpPr>
          <p:cNvPr id="31" name="Rectangle 62"/>
          <p:cNvSpPr>
            <a:spLocks noChangeArrowheads="1"/>
          </p:cNvSpPr>
          <p:nvPr/>
        </p:nvSpPr>
        <p:spPr bwMode="auto">
          <a:xfrm>
            <a:off x="0" y="8191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sk-SK" altLang="sk-S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63"/>
          <p:cNvSpPr>
            <a:spLocks noChangeArrowheads="1"/>
          </p:cNvSpPr>
          <p:nvPr/>
        </p:nvSpPr>
        <p:spPr bwMode="auto">
          <a:xfrm>
            <a:off x="0" y="1066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sk-SK" altLang="sk-S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Rectangle 64"/>
          <p:cNvSpPr>
            <a:spLocks noChangeArrowheads="1"/>
          </p:cNvSpPr>
          <p:nvPr/>
        </p:nvSpPr>
        <p:spPr bwMode="auto">
          <a:xfrm>
            <a:off x="0" y="13239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sk-SK" altLang="sk-S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" name="Rectangle 65"/>
          <p:cNvSpPr>
            <a:spLocks noChangeArrowheads="1"/>
          </p:cNvSpPr>
          <p:nvPr/>
        </p:nvSpPr>
        <p:spPr bwMode="auto">
          <a:xfrm>
            <a:off x="0" y="16478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sk-SK" altLang="sk-S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Rectangle 66"/>
          <p:cNvSpPr>
            <a:spLocks noChangeArrowheads="1"/>
          </p:cNvSpPr>
          <p:nvPr/>
        </p:nvSpPr>
        <p:spPr bwMode="auto">
          <a:xfrm>
            <a:off x="0" y="18573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sk-SK" altLang="sk-S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" name="Rectangle 67"/>
          <p:cNvSpPr>
            <a:spLocks noChangeArrowheads="1"/>
          </p:cNvSpPr>
          <p:nvPr/>
        </p:nvSpPr>
        <p:spPr bwMode="auto">
          <a:xfrm>
            <a:off x="0" y="2209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sk-SK" altLang="sk-S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" name="Rectangle 68"/>
          <p:cNvSpPr>
            <a:spLocks noChangeArrowheads="1"/>
          </p:cNvSpPr>
          <p:nvPr/>
        </p:nvSpPr>
        <p:spPr bwMode="auto">
          <a:xfrm>
            <a:off x="0" y="24479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sk-SK" altLang="sk-S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40" name="Skupina 39"/>
          <p:cNvGrpSpPr/>
          <p:nvPr/>
        </p:nvGrpSpPr>
        <p:grpSpPr>
          <a:xfrm>
            <a:off x="1763062" y="6426889"/>
            <a:ext cx="10203193" cy="361950"/>
            <a:chOff x="1763062" y="6426889"/>
            <a:chExt cx="10203193" cy="361950"/>
          </a:xfrm>
        </p:grpSpPr>
        <p:grpSp>
          <p:nvGrpSpPr>
            <p:cNvPr id="38" name="Skupina 37"/>
            <p:cNvGrpSpPr/>
            <p:nvPr userDrawn="1"/>
          </p:nvGrpSpPr>
          <p:grpSpPr>
            <a:xfrm>
              <a:off x="1763062" y="6426889"/>
              <a:ext cx="4286823" cy="361950"/>
              <a:chOff x="1763062" y="6426889"/>
              <a:chExt cx="4286823" cy="361950"/>
            </a:xfrm>
          </p:grpSpPr>
          <p:pic>
            <p:nvPicPr>
              <p:cNvPr id="1084" name="Obrázok 12" descr="ARR_lg_new_cmyk_SK"/>
              <p:cNvPicPr>
                <a:picLocks noChangeAspect="1" noChangeArrowheads="1"/>
              </p:cNvPicPr>
              <p:nvPr userDrawn="1"/>
            </p:nvPicPr>
            <p:blipFill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3062" y="6426889"/>
                <a:ext cx="676275" cy="3619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83" name="Obrázok 13"/>
              <p:cNvPicPr>
                <a:picLocks noChangeAspect="1" noChangeArrowheads="1"/>
              </p:cNvPicPr>
              <p:nvPr userDrawn="1"/>
            </p:nvPicPr>
            <p:blipFill>
              <a:blip r:embed="rId1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32279" y="6484039"/>
                <a:ext cx="466725" cy="2476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82" name="Obrázok 14" descr="http://ea-rtu.tuke.sk/archiv/Pristupny/logomanual/TU%20logo%20Corel8.jpg"/>
              <p:cNvPicPr>
                <a:picLocks noChangeAspect="1" noChangeArrowheads="1"/>
              </p:cNvPicPr>
              <p:nvPr userDrawn="1"/>
            </p:nvPicPr>
            <p:blipFill>
              <a:blip r:embed="rId1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1946" y="6509756"/>
                <a:ext cx="257175" cy="2571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81" name="Obrázok 15"/>
              <p:cNvPicPr>
                <a:picLocks noChangeAspect="1" noChangeArrowheads="1"/>
              </p:cNvPicPr>
              <p:nvPr userDrawn="1"/>
            </p:nvPicPr>
            <p:blipFill>
              <a:blip r:embed="rId1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46825" y="6464989"/>
                <a:ext cx="409575" cy="3238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80" name="Obrázok 16"/>
              <p:cNvPicPr>
                <a:picLocks noChangeAspect="1" noChangeArrowheads="1"/>
              </p:cNvPicPr>
              <p:nvPr userDrawn="1"/>
            </p:nvPicPr>
            <p:blipFill>
              <a:blip r:embed="rId1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9342" y="6546881"/>
                <a:ext cx="523875" cy="2095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79" name="Obrázok 17"/>
              <p:cNvPicPr>
                <a:picLocks noChangeAspect="1" noChangeArrowheads="1"/>
              </p:cNvPicPr>
              <p:nvPr userDrawn="1"/>
            </p:nvPicPr>
            <p:blipFill>
              <a:blip r:embed="rId1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6665" y="6480207"/>
                <a:ext cx="231431" cy="27622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78" name="Obrázok 18" descr="KSK_logo_cmyk"/>
              <p:cNvPicPr>
                <a:picLocks noChangeAspect="1" noChangeArrowheads="1"/>
              </p:cNvPicPr>
              <p:nvPr userDrawn="1"/>
            </p:nvPicPr>
            <p:blipFill>
              <a:blip r:embed="rId1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54376" y="6526902"/>
                <a:ext cx="752475" cy="2381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77" name="Obrázok 1" descr="Karpatska Ukraina-2 COA.svg"/>
              <p:cNvPicPr>
                <a:picLocks noChangeAspect="1" noChangeArrowheads="1"/>
              </p:cNvPicPr>
              <p:nvPr userDrawn="1"/>
            </p:nvPicPr>
            <p:blipFill>
              <a:blip r:embed="rId1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9793" y="6484039"/>
                <a:ext cx="250092" cy="3048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9" name="Obrázok 38"/>
            <p:cNvPicPr>
              <a:picLocks noChangeAspect="1"/>
            </p:cNvPicPr>
            <p:nvPr userDrawn="1"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90879" y="6460227"/>
              <a:ext cx="5675376" cy="304800"/>
            </a:xfrm>
            <a:prstGeom prst="rect">
              <a:avLst/>
            </a:prstGeom>
          </p:spPr>
        </p:pic>
      </p:grpSp>
      <p:grpSp>
        <p:nvGrpSpPr>
          <p:cNvPr id="41" name="Skupina 22"/>
          <p:cNvGrpSpPr>
            <a:grpSpLocks/>
          </p:cNvGrpSpPr>
          <p:nvPr/>
        </p:nvGrpSpPr>
        <p:grpSpPr bwMode="auto">
          <a:xfrm>
            <a:off x="258399" y="6385559"/>
            <a:ext cx="955675" cy="412750"/>
            <a:chOff x="0" y="0"/>
            <a:chExt cx="9556" cy="4121"/>
          </a:xfrm>
        </p:grpSpPr>
        <p:pic>
          <p:nvPicPr>
            <p:cNvPr id="42" name="Obrázok 19" descr="4140_1"/>
            <p:cNvPicPr>
              <a:picLocks noChangeAspect="1"/>
            </p:cNvPicPr>
            <p:nvPr/>
          </p:nvPicPr>
          <p:blipFill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8796" b="20480"/>
            <a:stretch>
              <a:fillRect/>
            </a:stretch>
          </p:blipFill>
          <p:spPr bwMode="auto">
            <a:xfrm>
              <a:off x="2762" y="0"/>
              <a:ext cx="6794" cy="41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Obrázok 20" descr="https://upload.wikimedia.org/wikipedia/commons/thumb/d/d2/Coat_of_arms_of_Slovakia.svg/220px-Coat_of_arms_of_Slovakia.svg.png"/>
            <p:cNvPicPr>
              <a:picLocks noChangeAspect="1"/>
            </p:cNvPicPr>
            <p:nvPr/>
          </p:nvPicPr>
          <p:blipFill>
            <a:blip r:embed="rId2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0" y="95"/>
              <a:ext cx="2825" cy="35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73417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2" r:id="rId9"/>
    <p:sldLayoutId id="2147483863" r:id="rId10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www.carpathianroad.com/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r.com.ua/" TargetMode="External"/><Relationship Id="rId2" Type="http://schemas.openxmlformats.org/officeDocument/2006/relationships/hyperlink" Target="mailto:office@arr.com.u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</a:rPr>
              <a:t>EXISTING EXPERIENCE IN </a:t>
            </a:r>
            <a:r>
              <a:rPr lang="ru-RU" sz="2800" b="1" dirty="0" smtClean="0">
                <a:solidFill>
                  <a:srgbClr val="0070C0"/>
                </a:solidFill>
              </a:rPr>
              <a:t/>
            </a:r>
            <a:br>
              <a:rPr lang="ru-RU" sz="2800" b="1" dirty="0" smtClean="0">
                <a:solidFill>
                  <a:srgbClr val="0070C0"/>
                </a:solidFill>
              </a:rPr>
            </a:br>
            <a:r>
              <a:rPr lang="en-US" sz="2800" b="1" dirty="0" smtClean="0">
                <a:solidFill>
                  <a:srgbClr val="0070C0"/>
                </a:solidFill>
              </a:rPr>
              <a:t>CROSS-BORDER COOPERATION </a:t>
            </a:r>
            <a:r>
              <a:rPr lang="ru-RU" sz="2800" b="1" dirty="0" smtClean="0">
                <a:solidFill>
                  <a:srgbClr val="0070C0"/>
                </a:solidFill>
              </a:rPr>
              <a:t/>
            </a:r>
            <a:br>
              <a:rPr lang="ru-RU" sz="2800" b="1" dirty="0" smtClean="0">
                <a:solidFill>
                  <a:srgbClr val="0070C0"/>
                </a:solidFill>
              </a:rPr>
            </a:br>
            <a:r>
              <a:rPr lang="en-US" sz="2800" b="1" dirty="0" smtClean="0">
                <a:solidFill>
                  <a:srgbClr val="0070C0"/>
                </a:solidFill>
              </a:rPr>
              <a:t>SLOVAKIA-UKRAINE</a:t>
            </a:r>
            <a:endParaRPr lang="sk-SK" sz="2800" b="1" dirty="0">
              <a:solidFill>
                <a:srgbClr val="0070C0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pPr algn="ctr"/>
            <a:endParaRPr lang="uk-UA" sz="1600" b="1" dirty="0" smtClean="0"/>
          </a:p>
          <a:p>
            <a:pPr algn="ctr"/>
            <a:r>
              <a:rPr lang="en-US" sz="3100" b="1" dirty="0" smtClean="0"/>
              <a:t>ARD</a:t>
            </a:r>
            <a:r>
              <a:rPr lang="uk-UA" sz="3100" b="1" dirty="0" smtClean="0"/>
              <a:t> «</a:t>
            </a:r>
            <a:r>
              <a:rPr lang="en-US" sz="3100" b="1" dirty="0" smtClean="0"/>
              <a:t>TRANSCARPATHIA</a:t>
            </a:r>
            <a:r>
              <a:rPr lang="uk-UA" sz="3100" b="1" dirty="0" smtClean="0"/>
              <a:t>»</a:t>
            </a:r>
          </a:p>
          <a:p>
            <a:pPr algn="ctr"/>
            <a:endParaRPr lang="uk-UA" sz="3100" b="1" dirty="0" smtClean="0"/>
          </a:p>
          <a:p>
            <a:pPr algn="ctr"/>
            <a:r>
              <a:rPr lang="en-US" sz="3100" b="1" dirty="0" smtClean="0"/>
              <a:t>KICK-OFF CONFERENCE</a:t>
            </a:r>
          </a:p>
          <a:p>
            <a:pPr algn="ctr"/>
            <a:r>
              <a:rPr lang="en-US" sz="1900" b="1" dirty="0" smtClean="0"/>
              <a:t>Kosice</a:t>
            </a:r>
            <a:r>
              <a:rPr lang="uk-UA" sz="1900" b="1" dirty="0" smtClean="0"/>
              <a:t>, </a:t>
            </a:r>
            <a:r>
              <a:rPr lang="en-US" sz="1900" b="1" dirty="0" smtClean="0"/>
              <a:t>Slovakia</a:t>
            </a:r>
            <a:endParaRPr lang="uk-UA" sz="1900" b="1" dirty="0" smtClean="0"/>
          </a:p>
          <a:p>
            <a:pPr algn="ctr"/>
            <a:r>
              <a:rPr lang="en-US" sz="1900" b="1" dirty="0" smtClean="0"/>
              <a:t>March </a:t>
            </a:r>
            <a:r>
              <a:rPr lang="uk-UA" sz="1900" b="1" dirty="0" smtClean="0"/>
              <a:t>9</a:t>
            </a:r>
            <a:r>
              <a:rPr lang="en-US" sz="1900" b="1" dirty="0" smtClean="0"/>
              <a:t>,</a:t>
            </a:r>
            <a:r>
              <a:rPr lang="uk-UA" sz="1900" b="1" dirty="0" smtClean="0"/>
              <a:t> 2016</a:t>
            </a:r>
            <a:endParaRPr lang="sk-SK" sz="1900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6440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56737" y="352304"/>
            <a:ext cx="10782048" cy="1252210"/>
          </a:xfrm>
        </p:spPr>
        <p:txBody>
          <a:bodyPr>
            <a:normAutofit/>
          </a:bodyPr>
          <a:lstStyle/>
          <a:p>
            <a:pPr algn="ctr"/>
            <a:r>
              <a:rPr lang="en-US" sz="2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Communal enterprise</a:t>
            </a:r>
            <a:r>
              <a:rPr lang="uk-UA" sz="2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uk-UA" sz="2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en-US" sz="2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agency of regional development and cross-border co-operation “</a:t>
            </a:r>
            <a:r>
              <a:rPr lang="en-US" sz="2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Transcarpathia</a:t>
            </a:r>
            <a:r>
              <a:rPr lang="en-US" sz="2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of </a:t>
            </a:r>
            <a:r>
              <a:rPr lang="en-US" sz="2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Zakarpattia</a:t>
            </a:r>
            <a:r>
              <a:rPr lang="en-US" sz="2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oblast council</a:t>
            </a:r>
            <a:r>
              <a:rPr lang="uk-UA" sz="2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sk-SK" sz="2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ятиугольник 3"/>
          <p:cNvSpPr/>
          <p:nvPr/>
        </p:nvSpPr>
        <p:spPr>
          <a:xfrm>
            <a:off x="1056737" y="1613140"/>
            <a:ext cx="7410090" cy="854016"/>
          </a:xfrm>
          <a:prstGeom prst="homePlate">
            <a:avLst/>
          </a:prstGeom>
          <a:solidFill>
            <a:srgbClr val="7030A0">
              <a:alpha val="6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uk-UA" sz="2800" dirty="0" smtClean="0">
                <a:latin typeface="Georgia" pitchFamily="18" charset="0"/>
              </a:rPr>
              <a:t>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The Agency is established by the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Zakarpattia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 Oblast Council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(Заголовки)"/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1056737" y="2640014"/>
            <a:ext cx="5857334" cy="629397"/>
          </a:xfrm>
          <a:prstGeom prst="homePlate">
            <a:avLst/>
          </a:prstGeom>
          <a:solidFill>
            <a:srgbClr val="7030A0">
              <a:alpha val="6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January</a:t>
            </a:r>
            <a:r>
              <a:rPr lang="en-US" sz="2800" dirty="0" smtClean="0">
                <a:latin typeface="Calibri (Заголовки)"/>
              </a:rPr>
              <a:t> 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11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, 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20</a:t>
            </a:r>
            <a:r>
              <a:rPr lang="sk-SK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0</a:t>
            </a:r>
            <a:r>
              <a:rPr lang="uk-UA" sz="2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2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(Заголовки)"/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1056737" y="3442599"/>
            <a:ext cx="4537075" cy="612146"/>
          </a:xfrm>
          <a:prstGeom prst="homePlat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uk-UA" sz="2400" dirty="0" smtClean="0">
                <a:latin typeface="Calibri (Заголовки)"/>
              </a:rPr>
              <a:t> </a:t>
            </a:r>
            <a:r>
              <a:rPr lang="en-US" sz="2400" dirty="0" smtClean="0">
                <a:latin typeface="Calibri (Заголовки)"/>
              </a:rPr>
              <a:t>Main tasks</a:t>
            </a:r>
            <a:r>
              <a:rPr lang="uk-UA" sz="2800" dirty="0" smtClean="0">
                <a:latin typeface="Calibri (Заголовки)"/>
              </a:rPr>
              <a:t>:</a:t>
            </a:r>
            <a:r>
              <a:rPr lang="en-US" sz="2800" dirty="0" smtClean="0">
                <a:latin typeface="Calibri (Заголовки)"/>
              </a:rPr>
              <a:t> </a:t>
            </a:r>
            <a:endParaRPr lang="ru-RU" sz="2800" dirty="0">
              <a:latin typeface="Calibri (Заголовки)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56737" y="4252823"/>
            <a:ext cx="10597550" cy="198407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Developing of cross-border cooperation in the Carpathian region</a:t>
            </a: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;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Contributing to regional development of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Zakarpattia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 oblast</a:t>
            </a: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;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Attracting of investments and international technical assistance into the region</a:t>
            </a: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(Заголовки)"/>
            </a:endParaRPr>
          </a:p>
        </p:txBody>
      </p:sp>
      <p:pic>
        <p:nvPicPr>
          <p:cNvPr id="1026" name="Picture 2" descr="D:\Users Documents\Общие документы\Проекти\Діючі\ZIP\4_Заходи проекту\6_Промозаходи\Логотипи\04agenturaTranscarpat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6096" y="1532929"/>
            <a:ext cx="2479015" cy="2479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6914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10782048" cy="1019297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Legal documents</a:t>
            </a:r>
            <a:r>
              <a:rPr lang="uk-UA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sk-S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989622" y="1932317"/>
            <a:ext cx="10782048" cy="4023360"/>
          </a:xfrm>
        </p:spPr>
        <p:txBody>
          <a:bodyPr>
            <a:normAutofit/>
          </a:bodyPr>
          <a:lstStyle/>
          <a:p>
            <a:pPr marL="265113" indent="0">
              <a:buNone/>
            </a:pPr>
            <a:endParaRPr lang="uk-UA" altLang="ru-RU" sz="2400" dirty="0" smtClean="0">
              <a:latin typeface="Calibri (Заголовки)"/>
            </a:endParaRPr>
          </a:p>
          <a:p>
            <a:pPr marL="0" indent="0" algn="just">
              <a:lnSpc>
                <a:spcPct val="120000"/>
              </a:lnSpc>
              <a:buNone/>
              <a:tabLst>
                <a:tab pos="265113" algn="l"/>
              </a:tabLst>
              <a:defRPr/>
            </a:pPr>
            <a:r>
              <a:rPr lang="uk-UA" altLang="ru-RU" sz="2400" dirty="0" smtClean="0">
                <a:cs typeface="Times New Roman" pitchFamily="18" charset="0"/>
              </a:rPr>
              <a:t> </a:t>
            </a:r>
            <a:endParaRPr lang="sk-SK" dirty="0"/>
          </a:p>
        </p:txBody>
      </p:sp>
      <p:sp>
        <p:nvSpPr>
          <p:cNvPr id="4" name="Пятиугольник 3"/>
          <p:cNvSpPr/>
          <p:nvPr/>
        </p:nvSpPr>
        <p:spPr>
          <a:xfrm>
            <a:off x="1398288" y="3388487"/>
            <a:ext cx="7814724" cy="935037"/>
          </a:xfrm>
          <a:prstGeom prst="homePlat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sk-SK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Strategies, concepts</a:t>
            </a:r>
            <a:endPara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1398288" y="1952188"/>
            <a:ext cx="7814724" cy="935037"/>
          </a:xfrm>
          <a:prstGeom prst="homePlat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sk-SK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International and bilateral agreements</a:t>
            </a:r>
            <a:endPara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1398287" y="4863605"/>
            <a:ext cx="7814724" cy="935037"/>
          </a:xfrm>
          <a:prstGeom prst="homePlat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sk-SK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Regional sectoral program documents</a:t>
            </a:r>
            <a:endPara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42829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Participation in cross-border and international programs 2</a:t>
            </a:r>
            <a:r>
              <a:rPr lang="uk-UA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003-2016</a:t>
            </a:r>
            <a:endParaRPr lang="sk-S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828136" y="2001329"/>
            <a:ext cx="11012545" cy="4321834"/>
          </a:xfrm>
        </p:spPr>
        <p:txBody>
          <a:bodyPr>
            <a:normAutofit/>
          </a:bodyPr>
          <a:lstStyle/>
          <a:p>
            <a:pPr marL="447675" lvl="0" indent="-358775">
              <a:lnSpc>
                <a:spcPct val="100000"/>
              </a:lnSpc>
              <a:buFont typeface="Wingdings" panose="05000000000000000000" pitchFamily="2" charset="2"/>
              <a:buChar char="v"/>
              <a:tabLst>
                <a:tab pos="538163" algn="l"/>
              </a:tabLst>
            </a:pPr>
            <a:r>
              <a:rPr lang="uk-UA" sz="2500" dirty="0" smtClean="0">
                <a:latin typeface="Calibri (Заголовки)"/>
              </a:rPr>
              <a:t>ТА</a:t>
            </a:r>
            <a:r>
              <a:rPr lang="en-US" sz="2500" dirty="0">
                <a:latin typeface="Calibri (Заголовки)"/>
              </a:rPr>
              <a:t>C</a:t>
            </a:r>
            <a:r>
              <a:rPr lang="uk-UA" sz="2500" dirty="0" smtClean="0">
                <a:latin typeface="Calibri (Заголовки)"/>
              </a:rPr>
              <a:t>І</a:t>
            </a:r>
            <a:r>
              <a:rPr lang="en-US" sz="2500" dirty="0" smtClean="0">
                <a:latin typeface="Calibri (Заголовки)"/>
              </a:rPr>
              <a:t>S</a:t>
            </a:r>
            <a:r>
              <a:rPr lang="uk-UA" sz="2500" dirty="0" smtClean="0">
                <a:latin typeface="Calibri (Заголовки)"/>
              </a:rPr>
              <a:t> </a:t>
            </a:r>
            <a:r>
              <a:rPr lang="en-US" sz="2500" dirty="0" smtClean="0">
                <a:latin typeface="Calibri (Заголовки)"/>
              </a:rPr>
              <a:t>CBC</a:t>
            </a:r>
            <a:r>
              <a:rPr lang="uk-UA" sz="2500" dirty="0" smtClean="0">
                <a:latin typeface="Calibri (Заголовки)"/>
              </a:rPr>
              <a:t>;</a:t>
            </a:r>
            <a:endParaRPr lang="ru-RU" sz="2500" dirty="0">
              <a:latin typeface="Calibri (Заголовки)"/>
            </a:endParaRPr>
          </a:p>
          <a:p>
            <a:pPr marL="447675" lvl="0" indent="-358775">
              <a:lnSpc>
                <a:spcPct val="100000"/>
              </a:lnSpc>
              <a:buFont typeface="Wingdings" panose="05000000000000000000" pitchFamily="2" charset="2"/>
              <a:buChar char="v"/>
              <a:tabLst>
                <a:tab pos="538163" algn="l"/>
              </a:tabLst>
            </a:pPr>
            <a:r>
              <a:rPr lang="uk-UA" sz="2500" dirty="0" smtClean="0">
                <a:latin typeface="Calibri (Заголовки)"/>
              </a:rPr>
              <a:t> </a:t>
            </a:r>
            <a:r>
              <a:rPr lang="en-US" sz="2500" dirty="0" smtClean="0">
                <a:latin typeface="Calibri (Заголовки)"/>
              </a:rPr>
              <a:t>FARE CBC</a:t>
            </a:r>
            <a:r>
              <a:rPr lang="uk-UA" sz="2500" dirty="0" smtClean="0">
                <a:latin typeface="Calibri (Заголовки)"/>
              </a:rPr>
              <a:t>;</a:t>
            </a:r>
            <a:endParaRPr lang="ru-RU" sz="2500" dirty="0">
              <a:latin typeface="Calibri (Заголовки)"/>
            </a:endParaRPr>
          </a:p>
          <a:p>
            <a:pPr marL="447675" lvl="0" indent="-358775">
              <a:lnSpc>
                <a:spcPct val="100000"/>
              </a:lnSpc>
              <a:buFont typeface="Wingdings" panose="05000000000000000000" pitchFamily="2" charset="2"/>
              <a:buChar char="v"/>
              <a:tabLst>
                <a:tab pos="538163" algn="l"/>
              </a:tabLst>
            </a:pPr>
            <a:r>
              <a:rPr lang="uk-UA" sz="2500" dirty="0" smtClean="0">
                <a:latin typeface="Calibri (Заголовки)"/>
              </a:rPr>
              <a:t> </a:t>
            </a:r>
            <a:r>
              <a:rPr lang="en-US" sz="2500" dirty="0" smtClean="0">
                <a:latin typeface="Calibri (Заголовки)"/>
              </a:rPr>
              <a:t>Program</a:t>
            </a:r>
            <a:r>
              <a:rPr lang="uk-UA" sz="2500" dirty="0" smtClean="0">
                <a:latin typeface="Calibri (Заголовки)"/>
              </a:rPr>
              <a:t> </a:t>
            </a:r>
            <a:r>
              <a:rPr lang="uk-UA" sz="2500" dirty="0">
                <a:latin typeface="Calibri (Заголовки)"/>
              </a:rPr>
              <a:t>CADSES  INTERREG III B</a:t>
            </a:r>
            <a:r>
              <a:rPr lang="uk-UA" sz="2500" dirty="0" smtClean="0">
                <a:latin typeface="Calibri (Заголовки)"/>
              </a:rPr>
              <a:t>;</a:t>
            </a:r>
          </a:p>
          <a:p>
            <a:pPr marL="447675" lvl="0" indent="-358775">
              <a:lnSpc>
                <a:spcPct val="100000"/>
              </a:lnSpc>
              <a:buFont typeface="Wingdings" panose="05000000000000000000" pitchFamily="2" charset="2"/>
              <a:buChar char="v"/>
              <a:tabLst>
                <a:tab pos="538163" algn="l"/>
              </a:tabLst>
            </a:pPr>
            <a:r>
              <a:rPr lang="en-US" sz="2500" dirty="0" smtClean="0">
                <a:latin typeface="Calibri (Заголовки)"/>
              </a:rPr>
              <a:t>NP </a:t>
            </a:r>
            <a:r>
              <a:rPr lang="en-US" sz="2500" dirty="0">
                <a:latin typeface="Calibri (Заголовки)"/>
              </a:rPr>
              <a:t>Hungary-Slovakia-Ukraine 2004-2006</a:t>
            </a:r>
            <a:r>
              <a:rPr lang="uk-UA" sz="2500" dirty="0" smtClean="0">
                <a:latin typeface="Calibri (Заголовки)"/>
              </a:rPr>
              <a:t>;</a:t>
            </a:r>
          </a:p>
          <a:p>
            <a:pPr marL="447675" indent="-358775">
              <a:lnSpc>
                <a:spcPct val="100000"/>
              </a:lnSpc>
              <a:buFont typeface="Wingdings" panose="05000000000000000000" pitchFamily="2" charset="2"/>
              <a:buChar char="v"/>
              <a:tabLst>
                <a:tab pos="538163" algn="l"/>
              </a:tabLst>
            </a:pPr>
            <a:r>
              <a:rPr lang="uk-UA" sz="2500" dirty="0" smtClean="0">
                <a:latin typeface="Calibri (Заголовки)"/>
              </a:rPr>
              <a:t> </a:t>
            </a:r>
            <a:r>
              <a:rPr lang="en-US" sz="2500" dirty="0">
                <a:latin typeface="Calibri (Заголовки)"/>
              </a:rPr>
              <a:t>South-East </a:t>
            </a:r>
            <a:r>
              <a:rPr lang="en-US" sz="2500" dirty="0" err="1">
                <a:latin typeface="Calibri (Заголовки)"/>
              </a:rPr>
              <a:t>Programme</a:t>
            </a:r>
            <a:r>
              <a:rPr lang="uk-UA" sz="2500" dirty="0" smtClean="0">
                <a:latin typeface="Calibri (Заголовки)"/>
              </a:rPr>
              <a:t>;</a:t>
            </a:r>
          </a:p>
          <a:p>
            <a:pPr marL="447675" indent="-358775">
              <a:lnSpc>
                <a:spcPct val="100000"/>
              </a:lnSpc>
              <a:buFont typeface="Wingdings" panose="05000000000000000000" pitchFamily="2" charset="2"/>
              <a:buChar char="v"/>
              <a:tabLst>
                <a:tab pos="538163" algn="l"/>
              </a:tabLst>
            </a:pPr>
            <a:r>
              <a:rPr lang="en-US" sz="2500" dirty="0" smtClean="0">
                <a:latin typeface="Calibri (Заголовки)"/>
              </a:rPr>
              <a:t>Norwegian Financial Mechanism </a:t>
            </a:r>
            <a:r>
              <a:rPr lang="en-US" sz="2500" dirty="0" err="1" smtClean="0">
                <a:latin typeface="Calibri (Заголовки)"/>
              </a:rPr>
              <a:t>Programme</a:t>
            </a:r>
            <a:r>
              <a:rPr lang="uk-UA" sz="2500" dirty="0" smtClean="0">
                <a:latin typeface="Calibri (Заголовки)"/>
              </a:rPr>
              <a:t>;</a:t>
            </a:r>
            <a:endParaRPr lang="ru-RU" sz="2500" dirty="0">
              <a:latin typeface="Calibri (Заголовки)"/>
            </a:endParaRPr>
          </a:p>
          <a:p>
            <a:pPr marL="447675" lvl="0" indent="-358775">
              <a:lnSpc>
                <a:spcPct val="100000"/>
              </a:lnSpc>
              <a:buFont typeface="Wingdings" panose="05000000000000000000" pitchFamily="2" charset="2"/>
              <a:buChar char="v"/>
              <a:tabLst>
                <a:tab pos="538163" algn="l"/>
              </a:tabLst>
            </a:pPr>
            <a:r>
              <a:rPr lang="uk-UA" sz="2500" dirty="0" smtClean="0">
                <a:latin typeface="Calibri (Заголовки)"/>
              </a:rPr>
              <a:t> </a:t>
            </a:r>
            <a:r>
              <a:rPr lang="en-US" sz="2500" dirty="0">
                <a:latin typeface="Calibri (Заголовки)"/>
              </a:rPr>
              <a:t>Hungary-Slovakia-Romania-Ukraine ENPI CBC </a:t>
            </a:r>
            <a:r>
              <a:rPr lang="en-US" sz="2500" dirty="0" err="1">
                <a:latin typeface="Calibri (Заголовки)"/>
              </a:rPr>
              <a:t>Programme</a:t>
            </a:r>
            <a:r>
              <a:rPr lang="en-US" sz="2500" dirty="0">
                <a:latin typeface="Calibri (Заголовки)"/>
              </a:rPr>
              <a:t> </a:t>
            </a:r>
            <a:r>
              <a:rPr lang="en-US" sz="2500" dirty="0" smtClean="0">
                <a:latin typeface="Calibri (Заголовки)"/>
              </a:rPr>
              <a:t>2007-2013</a:t>
            </a:r>
            <a:r>
              <a:rPr lang="uk-UA" sz="2500" dirty="0" smtClean="0">
                <a:latin typeface="Calibri (Заголовки)"/>
              </a:rPr>
              <a:t> </a:t>
            </a:r>
            <a:endParaRPr lang="sk-SK" sz="2500" dirty="0">
              <a:latin typeface="Calibri (Заголовки)"/>
            </a:endParaRPr>
          </a:p>
        </p:txBody>
      </p:sp>
    </p:spTree>
    <p:extLst>
      <p:ext uri="{BB962C8B-B14F-4D97-AF65-F5344CB8AC3E}">
        <p14:creationId xmlns:p14="http://schemas.microsoft.com/office/powerpoint/2010/main" val="150682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89622" y="429940"/>
            <a:ext cx="10782048" cy="1499616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Cross-border cooperation experience</a:t>
            </a:r>
            <a:endParaRPr lang="sk-S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1964690"/>
              </p:ext>
            </p:extLst>
          </p:nvPr>
        </p:nvGraphicFramePr>
        <p:xfrm>
          <a:off x="1006684" y="1984070"/>
          <a:ext cx="10388810" cy="4505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3774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</a:t>
            </a:r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-UA Cross-border </a:t>
            </a:r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cooperation experience</a:t>
            </a:r>
            <a:endParaRPr lang="sk-S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023938" y="1932318"/>
          <a:ext cx="10782300" cy="43419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0424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54016" y="378182"/>
            <a:ext cx="11153954" cy="1499616"/>
          </a:xfrm>
        </p:spPr>
        <p:txBody>
          <a:bodyPr>
            <a:normAutofit/>
          </a:bodyPr>
          <a:lstStyle/>
          <a:p>
            <a:r>
              <a:rPr lang="en-US" sz="31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joint strategies and programs elaboration</a:t>
            </a:r>
            <a:endParaRPr lang="sk-SK" sz="31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17585" y="1802921"/>
            <a:ext cx="11288591" cy="4390845"/>
          </a:xfrm>
        </p:spPr>
        <p:txBody>
          <a:bodyPr>
            <a:normAutofit/>
          </a:bodyPr>
          <a:lstStyle/>
          <a:p>
            <a:pPr marL="361950" indent="-361950">
              <a:buFont typeface="Wingdings" panose="05000000000000000000" pitchFamily="2" charset="2"/>
              <a:buChar char="v"/>
            </a:pPr>
            <a:endParaRPr lang="uk-UA" b="1" dirty="0" smtClean="0"/>
          </a:p>
          <a:p>
            <a:pPr marL="361950" indent="-361950">
              <a:buFont typeface="Wingdings" panose="05000000000000000000" pitchFamily="2" charset="2"/>
              <a:buChar char="v"/>
            </a:pPr>
            <a:endParaRPr lang="uk-UA" b="1" dirty="0"/>
          </a:p>
          <a:p>
            <a:pPr marL="881063" lvl="0" indent="-342900">
              <a:buFont typeface="Wingdings" panose="05000000000000000000" pitchFamily="2" charset="2"/>
              <a:buChar char="Ø"/>
            </a:pPr>
            <a:endParaRPr lang="ru-RU" dirty="0"/>
          </a:p>
          <a:p>
            <a:pPr marL="357188" indent="-180975">
              <a:buFont typeface="Wingdings" panose="05000000000000000000" pitchFamily="2" charset="2"/>
              <a:buChar char="§"/>
            </a:pPr>
            <a:endParaRPr lang="sk-SK" dirty="0"/>
          </a:p>
        </p:txBody>
      </p:sp>
      <p:sp>
        <p:nvSpPr>
          <p:cNvPr id="4" name="Пятиугольник 3"/>
          <p:cNvSpPr/>
          <p:nvPr/>
        </p:nvSpPr>
        <p:spPr>
          <a:xfrm>
            <a:off x="780692" y="1829460"/>
            <a:ext cx="5180161" cy="499673"/>
          </a:xfrm>
          <a:prstGeom prst="homePlate">
            <a:avLst/>
          </a:prstGeom>
          <a:solidFill>
            <a:srgbClr val="F2771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Programme</a:t>
            </a: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 – ТА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C</a:t>
            </a: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І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S</a:t>
            </a: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CBC</a:t>
            </a: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: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 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(Заголовки)"/>
            </a:endParaRPr>
          </a:p>
        </p:txBody>
      </p:sp>
      <p:graphicFrame>
        <p:nvGraphicFramePr>
          <p:cNvPr id="5" name="Содержимое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7429135"/>
              </p:ext>
            </p:extLst>
          </p:nvPr>
        </p:nvGraphicFramePr>
        <p:xfrm>
          <a:off x="780691" y="2484408"/>
          <a:ext cx="10580297" cy="3599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9202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29238" y="500332"/>
            <a:ext cx="10966588" cy="1112808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Study of development and utilization opportunities of renewable sources of energy</a:t>
            </a:r>
            <a:endParaRPr lang="sk-SK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(Заголовки)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95223" y="2286000"/>
            <a:ext cx="11210953" cy="1354347"/>
          </a:xfrm>
        </p:spPr>
        <p:txBody>
          <a:bodyPr>
            <a:normAutofit fontScale="92500" lnSpcReduction="20000"/>
          </a:bodyPr>
          <a:lstStyle/>
          <a:p>
            <a:pPr marL="538163" indent="-2730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Calibri (Заголовки)"/>
              </a:rPr>
              <a:t>PROJECT </a:t>
            </a:r>
            <a:r>
              <a:rPr lang="en-US" b="1" dirty="0">
                <a:latin typeface="Calibri (Заголовки)"/>
              </a:rPr>
              <a:t>“Study on complex biomass treatment in common cross-border region Hungary-Slovakia-Ukraine (Feasibility study) </a:t>
            </a:r>
            <a:r>
              <a:rPr lang="en-US" dirty="0">
                <a:latin typeface="Calibri (Заголовки)"/>
              </a:rPr>
              <a:t>”</a:t>
            </a:r>
            <a:r>
              <a:rPr lang="uk-UA" dirty="0" smtClean="0">
                <a:latin typeface="Calibri (Заголовки)"/>
              </a:rPr>
              <a:t>:</a:t>
            </a:r>
          </a:p>
          <a:p>
            <a:pPr marL="900113" lvl="0" indent="-361950">
              <a:buFont typeface="Wingdings" panose="05000000000000000000" pitchFamily="2" charset="2"/>
              <a:buChar char="Ø"/>
            </a:pPr>
            <a:r>
              <a:rPr lang="en-US" dirty="0" smtClean="0">
                <a:latin typeface="Calibri (Заголовки)"/>
              </a:rPr>
              <a:t>Concept on complex biomass treatment in </a:t>
            </a:r>
            <a:r>
              <a:rPr lang="en-US" dirty="0" err="1" smtClean="0">
                <a:latin typeface="Calibri (Заголовки)"/>
              </a:rPr>
              <a:t>Zakarpattia</a:t>
            </a:r>
            <a:r>
              <a:rPr lang="uk-UA" dirty="0" smtClean="0">
                <a:latin typeface="Calibri (Заголовки)"/>
              </a:rPr>
              <a:t>;</a:t>
            </a:r>
            <a:endParaRPr lang="ru-RU" dirty="0" smtClean="0">
              <a:latin typeface="Calibri (Заголовки)"/>
            </a:endParaRPr>
          </a:p>
          <a:p>
            <a:pPr marL="900113" lvl="0" indent="-361950">
              <a:buFont typeface="Wingdings" panose="05000000000000000000" pitchFamily="2" charset="2"/>
              <a:buChar char="Ø"/>
            </a:pPr>
            <a:r>
              <a:rPr lang="en-US" dirty="0" smtClean="0">
                <a:latin typeface="Calibri (Заголовки)"/>
              </a:rPr>
              <a:t>Guidebook on legal provision of biomass usage</a:t>
            </a:r>
            <a:endParaRPr lang="uk-UA" dirty="0" smtClean="0">
              <a:latin typeface="Calibri (Заголовки)"/>
            </a:endParaRPr>
          </a:p>
          <a:p>
            <a:pPr marL="538163" lvl="0" indent="0">
              <a:buNone/>
            </a:pPr>
            <a:endParaRPr lang="ru-RU" sz="2000" dirty="0"/>
          </a:p>
          <a:p>
            <a:pPr marL="361950" indent="-185738">
              <a:buFont typeface="Wingdings" panose="05000000000000000000" pitchFamily="2" charset="2"/>
              <a:buChar char="§"/>
            </a:pPr>
            <a:endParaRPr lang="sk-SK" dirty="0"/>
          </a:p>
        </p:txBody>
      </p:sp>
      <p:sp>
        <p:nvSpPr>
          <p:cNvPr id="4" name="Пятиугольник 3"/>
          <p:cNvSpPr/>
          <p:nvPr/>
        </p:nvSpPr>
        <p:spPr>
          <a:xfrm>
            <a:off x="1030858" y="1682811"/>
            <a:ext cx="6646651" cy="499673"/>
          </a:xfrm>
          <a:prstGeom prst="homePlate">
            <a:avLst/>
          </a:prstGeom>
          <a:solidFill>
            <a:srgbClr val="F2771A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Neighborhood </a:t>
            </a:r>
            <a:r>
              <a:rPr lang="en-US" sz="29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Programme</a:t>
            </a:r>
            <a:r>
              <a:rPr lang="en-US" sz="2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 2004-2006  </a:t>
            </a:r>
            <a:endParaRPr lang="ru-RU" sz="2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(Заголовки)"/>
            </a:endParaRPr>
          </a:p>
        </p:txBody>
      </p:sp>
      <p:sp>
        <p:nvSpPr>
          <p:cNvPr id="10" name="Пятиугольник 9"/>
          <p:cNvSpPr/>
          <p:nvPr/>
        </p:nvSpPr>
        <p:spPr>
          <a:xfrm>
            <a:off x="1030857" y="3646759"/>
            <a:ext cx="6646652" cy="499673"/>
          </a:xfrm>
          <a:prstGeom prst="homePlate">
            <a:avLst/>
          </a:prstGeom>
          <a:solidFill>
            <a:srgbClr val="F2771A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9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Programme</a:t>
            </a:r>
            <a:r>
              <a:rPr lang="en-US" sz="2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 CBC ENPI </a:t>
            </a:r>
            <a:r>
              <a:rPr lang="uk-UA" sz="2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2007-2013</a:t>
            </a:r>
            <a:r>
              <a:rPr lang="en-US" sz="2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 </a:t>
            </a:r>
            <a:endParaRPr lang="ru-RU" sz="2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(Заголовки)"/>
            </a:endParaRPr>
          </a:p>
        </p:txBody>
      </p:sp>
      <p:sp>
        <p:nvSpPr>
          <p:cNvPr id="11" name="Zástupný symbol obsahu 2"/>
          <p:cNvSpPr txBox="1">
            <a:spLocks/>
          </p:cNvSpPr>
          <p:nvPr/>
        </p:nvSpPr>
        <p:spPr>
          <a:xfrm>
            <a:off x="603849" y="4232697"/>
            <a:ext cx="10932032" cy="217673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8163" indent="-273050">
              <a:buFont typeface="Wingdings" panose="05000000000000000000" pitchFamily="2" charset="2"/>
              <a:buChar char="§"/>
            </a:pPr>
            <a:r>
              <a:rPr lang="en-US" sz="2000" b="1" dirty="0" smtClean="0">
                <a:latin typeface="Calibri (Заголовки)"/>
              </a:rPr>
              <a:t>PROJECT</a:t>
            </a:r>
            <a:r>
              <a:rPr lang="uk-UA" sz="2000" b="1" dirty="0" smtClean="0">
                <a:latin typeface="Calibri (Заголовки)"/>
              </a:rPr>
              <a:t> «</a:t>
            </a:r>
            <a:r>
              <a:rPr lang="en-US" sz="2000" b="1" dirty="0" smtClean="0">
                <a:latin typeface="Calibri (Заголовки)"/>
              </a:rPr>
              <a:t>Bioenergy of the Carpathians</a:t>
            </a:r>
            <a:r>
              <a:rPr lang="uk-UA" sz="2000" b="1" dirty="0" smtClean="0">
                <a:latin typeface="Calibri (Заголовки)"/>
              </a:rPr>
              <a:t>»:</a:t>
            </a:r>
          </a:p>
          <a:p>
            <a:pPr marL="895350" indent="-357188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 (Заголовки)"/>
              </a:rPr>
              <a:t>Forming partnerships between consumers and producers or consumers of biomass, including cross-border </a:t>
            </a:r>
            <a:r>
              <a:rPr lang="en-GB" sz="2000" dirty="0" smtClean="0">
                <a:latin typeface="Calibri (Заголовки)"/>
              </a:rPr>
              <a:t>level</a:t>
            </a:r>
            <a:r>
              <a:rPr lang="uk-UA" sz="2000" dirty="0" smtClean="0">
                <a:latin typeface="Calibri (Заголовки)"/>
              </a:rPr>
              <a:t>;</a:t>
            </a:r>
          </a:p>
          <a:p>
            <a:pPr marL="895350" indent="-357188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 (Заголовки)"/>
              </a:rPr>
              <a:t>Foundation of the </a:t>
            </a:r>
            <a:r>
              <a:rPr lang="en-GB" sz="2000" dirty="0" smtClean="0">
                <a:latin typeface="Calibri (Заголовки)"/>
              </a:rPr>
              <a:t>Alternative </a:t>
            </a:r>
            <a:r>
              <a:rPr lang="en-GB" sz="2000" dirty="0">
                <a:latin typeface="Calibri (Заголовки)"/>
              </a:rPr>
              <a:t>Energy Sources </a:t>
            </a:r>
            <a:r>
              <a:rPr lang="en-GB" sz="2000" dirty="0" smtClean="0">
                <a:latin typeface="Calibri (Заголовки)"/>
              </a:rPr>
              <a:t>Development </a:t>
            </a:r>
            <a:r>
              <a:rPr lang="en-GB" sz="2000" dirty="0" err="1" smtClean="0">
                <a:latin typeface="Calibri (Заголовки)"/>
              </a:rPr>
              <a:t>Center</a:t>
            </a:r>
            <a:r>
              <a:rPr lang="en-GB" sz="2000" dirty="0" smtClean="0">
                <a:latin typeface="Calibri (Заголовки)"/>
              </a:rPr>
              <a:t> </a:t>
            </a:r>
            <a:r>
              <a:rPr lang="en-GB" sz="2000" dirty="0">
                <a:latin typeface="Calibri (Заголовки)"/>
              </a:rPr>
              <a:t>in </a:t>
            </a:r>
            <a:r>
              <a:rPr lang="en-GB" sz="2000" dirty="0" err="1" smtClean="0">
                <a:latin typeface="Calibri (Заголовки)"/>
              </a:rPr>
              <a:t>Zakarpattia</a:t>
            </a:r>
            <a:r>
              <a:rPr lang="en-GB" sz="2000" dirty="0" smtClean="0">
                <a:latin typeface="Calibri (Заголовки)"/>
              </a:rPr>
              <a:t> oblast</a:t>
            </a:r>
            <a:r>
              <a:rPr lang="uk-UA" sz="2000" dirty="0" smtClean="0">
                <a:latin typeface="Calibri (Заголовки)"/>
              </a:rPr>
              <a:t>;</a:t>
            </a:r>
          </a:p>
          <a:p>
            <a:pPr marL="895350" indent="-357188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 (Заголовки)"/>
              </a:rPr>
              <a:t>Strengthening experience exchange with countries, where biomass energy is </a:t>
            </a:r>
            <a:r>
              <a:rPr lang="en-GB" sz="2000" dirty="0" smtClean="0">
                <a:latin typeface="Calibri (Заголовки)"/>
              </a:rPr>
              <a:t>utilised</a:t>
            </a:r>
            <a:r>
              <a:rPr lang="uk-UA" sz="2000" dirty="0" smtClean="0">
                <a:latin typeface="Calibri (Заголовки)"/>
              </a:rPr>
              <a:t> </a:t>
            </a:r>
            <a:endParaRPr lang="ru-RU" sz="2000" dirty="0" smtClean="0">
              <a:latin typeface="Calibri (Заголовки)"/>
            </a:endParaRPr>
          </a:p>
          <a:p>
            <a:pPr marL="538163" indent="0">
              <a:buFont typeface="Tw Cen MT" panose="020B0602020104020603" pitchFamily="34" charset="0"/>
              <a:buNone/>
            </a:pPr>
            <a:endParaRPr lang="ru-RU" sz="2000" dirty="0" smtClean="0"/>
          </a:p>
          <a:p>
            <a:pPr marL="361950" indent="-185738">
              <a:buFont typeface="Wingdings" panose="05000000000000000000" pitchFamily="2" charset="2"/>
              <a:buChar char="§"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0720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70803" y="1017197"/>
            <a:ext cx="11029799" cy="587976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Environment protection</a:t>
            </a:r>
            <a:r>
              <a:rPr lang="uk-UA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sk-SK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ятиугольник 3"/>
          <p:cNvSpPr/>
          <p:nvPr/>
        </p:nvSpPr>
        <p:spPr>
          <a:xfrm>
            <a:off x="892836" y="1355336"/>
            <a:ext cx="7448907" cy="568355"/>
          </a:xfrm>
          <a:prstGeom prst="homePlate">
            <a:avLst/>
          </a:prstGeom>
          <a:solidFill>
            <a:srgbClr val="F2771A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Neighborhood </a:t>
            </a:r>
            <a:r>
              <a:rPr lang="en-US" sz="29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Programme</a:t>
            </a:r>
            <a:r>
              <a:rPr lang="en-US" sz="2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 INTERREG</a:t>
            </a:r>
            <a:r>
              <a:rPr lang="uk-UA" sz="2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 ІІІА</a:t>
            </a:r>
            <a:r>
              <a:rPr lang="en-US" sz="2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 </a:t>
            </a:r>
            <a:endParaRPr lang="ru-RU" sz="2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(Заголовки)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92836" y="2751826"/>
            <a:ext cx="10709693" cy="3510951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95350" indent="-357188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uk-UA" sz="2200" dirty="0" smtClean="0"/>
          </a:p>
          <a:p>
            <a:pPr marL="360000" indent="-357188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Construction of purifying facilities in </a:t>
            </a:r>
            <a:r>
              <a:rPr lang="en-GB" sz="2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Kinchesh</a:t>
            </a:r>
            <a:r>
              <a:rPr lang="en-GB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, </a:t>
            </a:r>
            <a:r>
              <a:rPr lang="en-GB" sz="2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Chaslivtsi</a:t>
            </a:r>
            <a:r>
              <a:rPr lang="en-GB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 and </a:t>
            </a:r>
            <a:r>
              <a:rPr lang="en-GB" sz="2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Korytniany</a:t>
            </a:r>
            <a:r>
              <a:rPr lang="en-GB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 villages</a:t>
            </a:r>
            <a:r>
              <a:rPr lang="uk-UA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;</a:t>
            </a:r>
          </a:p>
          <a:p>
            <a:pPr marL="360000" lvl="0" indent="-357188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Study and analysis of modern technologies of water purification in the countries of Western Europe</a:t>
            </a:r>
            <a:r>
              <a:rPr lang="uk-UA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;</a:t>
            </a:r>
          </a:p>
          <a:p>
            <a:pPr marL="360000" lvl="0" indent="-357188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Forming of the database of local self-government bodies of the target territory</a:t>
            </a:r>
            <a:r>
              <a:rPr lang="uk-UA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;</a:t>
            </a:r>
            <a:endParaRPr lang="ru-RU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(Заголовки)"/>
            </a:endParaRPr>
          </a:p>
          <a:p>
            <a:pPr marL="360000" indent="-357188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Developing of the recommendations on the methods of solving the problem of water supply, water drain and sewage water purification for </a:t>
            </a:r>
            <a:r>
              <a:rPr lang="en-GB" sz="2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Uzhhorod</a:t>
            </a:r>
            <a:r>
              <a:rPr lang="en-GB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 district</a:t>
            </a:r>
            <a:r>
              <a:rPr lang="uk-UA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.</a:t>
            </a:r>
            <a:endParaRPr lang="ru-RU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(Заголовки)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endParaRPr lang="ru-RU" sz="2200" dirty="0"/>
          </a:p>
        </p:txBody>
      </p:sp>
      <p:sp>
        <p:nvSpPr>
          <p:cNvPr id="6" name="Пятиугольник 5"/>
          <p:cNvSpPr/>
          <p:nvPr/>
        </p:nvSpPr>
        <p:spPr>
          <a:xfrm>
            <a:off x="892836" y="2029827"/>
            <a:ext cx="6474123" cy="566724"/>
          </a:xfrm>
          <a:prstGeom prst="homePlat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sk-SK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PROJECT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“Pure water”</a:t>
            </a:r>
            <a:endParaRPr lang="uk-UA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(Заголовки)"/>
            </a:endParaRPr>
          </a:p>
        </p:txBody>
      </p:sp>
    </p:spTree>
    <p:extLst>
      <p:ext uri="{BB962C8B-B14F-4D97-AF65-F5344CB8AC3E}">
        <p14:creationId xmlns:p14="http://schemas.microsoft.com/office/powerpoint/2010/main" val="208476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2038" y="581438"/>
            <a:ext cx="10757139" cy="1133004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 and improve the level of tourism development in </a:t>
            </a:r>
            <a:r>
              <a:rPr lang="en-US" sz="3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carpathian</a:t>
            </a:r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region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401463" y="3355674"/>
            <a:ext cx="4552677" cy="2803585"/>
          </a:xfrm>
        </p:spPr>
        <p:txBody>
          <a:bodyPr>
            <a:normAutofit/>
          </a:bodyPr>
          <a:lstStyle/>
          <a:p>
            <a:pPr marL="714375" indent="-354013">
              <a:buFont typeface="Wingdings" panose="05000000000000000000" pitchFamily="2" charset="2"/>
              <a:buChar char="Ø"/>
            </a:pPr>
            <a:endParaRPr lang="uk-UA" dirty="0" smtClean="0"/>
          </a:p>
          <a:p>
            <a:pPr marL="714375" indent="-354013">
              <a:buFont typeface="Wingdings" panose="05000000000000000000" pitchFamily="2" charset="2"/>
              <a:buChar char="Ø"/>
            </a:pPr>
            <a:endParaRPr lang="uk-UA" dirty="0" smtClean="0"/>
          </a:p>
          <a:p>
            <a:pPr marL="176213" indent="0">
              <a:buNone/>
            </a:pPr>
            <a:endParaRPr lang="uk-UA" dirty="0"/>
          </a:p>
          <a:p>
            <a:pPr marL="358775" lvl="0" indent="0">
              <a:buNone/>
            </a:pPr>
            <a:endParaRPr lang="uk-UA" dirty="0" smtClean="0"/>
          </a:p>
          <a:p>
            <a:pPr marL="265112" lvl="0" indent="0">
              <a:buNone/>
            </a:pPr>
            <a:endParaRPr lang="ru-RU" dirty="0"/>
          </a:p>
          <a:p>
            <a:pPr marL="265112" indent="0">
              <a:buNone/>
            </a:pP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24127" y="3778370"/>
            <a:ext cx="4945351" cy="2241430"/>
          </a:xfrm>
        </p:spPr>
        <p:txBody>
          <a:bodyPr>
            <a:normAutofit/>
          </a:bodyPr>
          <a:lstStyle/>
          <a:p>
            <a:pPr marL="449263" indent="-273050">
              <a:buFont typeface="Wingdings" panose="05000000000000000000" pitchFamily="2" charset="2"/>
              <a:buChar char="§"/>
            </a:pPr>
            <a:endParaRPr lang="uk-UA" b="1" dirty="0" smtClean="0"/>
          </a:p>
          <a:p>
            <a:endParaRPr lang="ru-RU" dirty="0"/>
          </a:p>
        </p:txBody>
      </p:sp>
      <p:sp>
        <p:nvSpPr>
          <p:cNvPr id="5" name="Пятиугольник 4"/>
          <p:cNvSpPr/>
          <p:nvPr/>
        </p:nvSpPr>
        <p:spPr>
          <a:xfrm>
            <a:off x="935967" y="1714442"/>
            <a:ext cx="6301595" cy="499673"/>
          </a:xfrm>
          <a:prstGeom prst="homePlate">
            <a:avLst/>
          </a:prstGeom>
          <a:solidFill>
            <a:srgbClr val="F2771A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9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Programme</a:t>
            </a:r>
            <a:r>
              <a:rPr lang="en-US" sz="2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 CBC ENPI </a:t>
            </a:r>
            <a:r>
              <a:rPr lang="uk-UA" sz="2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2007-2013</a:t>
            </a:r>
            <a:r>
              <a:rPr lang="en-US" sz="2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 </a:t>
            </a:r>
            <a:endParaRPr lang="ru-RU" sz="2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(Заголовки)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62641" y="3122762"/>
            <a:ext cx="6374921" cy="3191773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01675" lvl="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uk-UA" sz="2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(Заголовки)"/>
            </a:endParaRPr>
          </a:p>
          <a:p>
            <a:pPr marL="360000" lvl="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Wine, cycle and hiking cross-border trails were developed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;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(Заголовки)"/>
            </a:endParaRPr>
          </a:p>
          <a:p>
            <a:pPr marL="360000" lvl="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The web-site </a:t>
            </a:r>
            <a:r>
              <a:rPr lang="en-GB" sz="2000" u="sng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  <a:hlinkClick r:id="rId2"/>
              </a:rPr>
              <a:t>http</a:t>
            </a:r>
            <a:r>
              <a:rPr lang="ru-RU" sz="2000" u="sng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  <a:hlinkClick r:id="rId2"/>
              </a:rPr>
              <a:t>://</a:t>
            </a:r>
            <a:r>
              <a:rPr lang="en-GB" sz="2000" u="sng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  <a:hlinkClick r:id="rId2"/>
              </a:rPr>
              <a:t>www</a:t>
            </a:r>
            <a:r>
              <a:rPr lang="ru-RU" sz="2000" u="sng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  <a:hlinkClick r:id="rId2"/>
              </a:rPr>
              <a:t>.</a:t>
            </a:r>
            <a:r>
              <a:rPr lang="en-GB" sz="2000" u="sng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  <a:hlinkClick r:id="rId2"/>
              </a:rPr>
              <a:t>carpathianroad</a:t>
            </a:r>
            <a:r>
              <a:rPr lang="ru-RU" sz="2000" u="sng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  <a:hlinkClick r:id="rId2"/>
              </a:rPr>
              <a:t>.</a:t>
            </a:r>
            <a:r>
              <a:rPr lang="en-US" sz="2000" u="sng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  <a:hlinkClick r:id="rId2"/>
              </a:rPr>
              <a:t>com</a:t>
            </a:r>
            <a:r>
              <a:rPr lang="en-US" sz="2000" u="sng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was created</a:t>
            </a:r>
            <a:r>
              <a:rPr lang="uk-UA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;</a:t>
            </a:r>
            <a:endParaRPr lang="uk-UA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(Заголовки)"/>
            </a:endParaRPr>
          </a:p>
          <a:p>
            <a:pPr marL="3600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Trainings for tourists actors were carried out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;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(Заголовки)"/>
            </a:endParaRPr>
          </a:p>
          <a:p>
            <a:pPr marL="360000" lvl="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Book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 «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Nevytsky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 Castle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. </a:t>
            </a:r>
            <a:r>
              <a:rPr lang="en-US" sz="2000" dirty="0">
                <a:latin typeface="Calibri (Заголовки)"/>
              </a:rPr>
              <a:t>Excursion to the Middle Ages and the problems of the XXI century</a:t>
            </a:r>
            <a:r>
              <a:rPr lang="en-US" sz="2000" dirty="0" smtClean="0">
                <a:latin typeface="Calibri (Заголовки)"/>
              </a:rPr>
              <a:t>”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.</a:t>
            </a:r>
            <a:endParaRPr lang="uk-UA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(Заголовки)"/>
            </a:endParaRPr>
          </a:p>
          <a:p>
            <a:pPr algn="ctr"/>
            <a:endParaRPr lang="ru-RU" dirty="0"/>
          </a:p>
        </p:txBody>
      </p:sp>
      <p:sp>
        <p:nvSpPr>
          <p:cNvPr id="7" name="Пятиугольник 6"/>
          <p:cNvSpPr/>
          <p:nvPr/>
        </p:nvSpPr>
        <p:spPr>
          <a:xfrm>
            <a:off x="935967" y="2426642"/>
            <a:ext cx="6301595" cy="566724"/>
          </a:xfrm>
          <a:prstGeom prst="homePlat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sk-SK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PROJECT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“Carpathian Tourist Road”</a:t>
            </a:r>
            <a:endParaRPr lang="uk-UA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(Заголовки)"/>
            </a:endParaRPr>
          </a:p>
        </p:txBody>
      </p:sp>
      <p:pic>
        <p:nvPicPr>
          <p:cNvPr id="2050" name="Picture 2" descr="D:\Users Documents\Общие документы\Проекти\Діючі\CTR\2 заходи проекту\prezentations\to the prez red wine\VinnaCesta0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717" y="3491549"/>
            <a:ext cx="4516288" cy="2822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Users Documents\Общие документы\Проекти\Діючі\CTR2\4. Заходи проекту\Unikum\Вимоги до оформлення публікацій\Логотипи\Лого проекту КТШ\ktc_logo_cmyk-0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3064" y="1490304"/>
            <a:ext cx="1846054" cy="1846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867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003" y="322646"/>
            <a:ext cx="10230929" cy="1133004"/>
          </a:xfrm>
        </p:spPr>
        <p:txBody>
          <a:bodyPr>
            <a:noAutofit/>
          </a:bodyPr>
          <a:lstStyle/>
          <a:p>
            <a:r>
              <a:rPr lang="en-US" sz="29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 </a:t>
            </a:r>
            <a:r>
              <a:rPr lang="en-US" sz="29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improve the level of tourism development in </a:t>
            </a:r>
            <a:r>
              <a:rPr lang="en-US" sz="29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carpathian</a:t>
            </a:r>
            <a:r>
              <a:rPr lang="en-US" sz="29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region</a:t>
            </a:r>
            <a:endParaRPr lang="ru-RU" sz="2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37630" y="3355674"/>
            <a:ext cx="2016510" cy="2803585"/>
          </a:xfrm>
        </p:spPr>
        <p:txBody>
          <a:bodyPr>
            <a:normAutofit/>
          </a:bodyPr>
          <a:lstStyle/>
          <a:p>
            <a:pPr marL="714375" indent="-354013">
              <a:buFont typeface="Wingdings" panose="05000000000000000000" pitchFamily="2" charset="2"/>
              <a:buChar char="Ø"/>
            </a:pPr>
            <a:endParaRPr lang="uk-UA" dirty="0" smtClean="0"/>
          </a:p>
          <a:p>
            <a:pPr marL="714375" indent="-354013">
              <a:buFont typeface="Wingdings" panose="05000000000000000000" pitchFamily="2" charset="2"/>
              <a:buChar char="Ø"/>
            </a:pPr>
            <a:endParaRPr lang="uk-UA" dirty="0" smtClean="0"/>
          </a:p>
          <a:p>
            <a:pPr marL="176213" indent="0">
              <a:buNone/>
            </a:pPr>
            <a:endParaRPr lang="uk-UA" dirty="0"/>
          </a:p>
          <a:p>
            <a:pPr marL="358775" lvl="0" indent="0">
              <a:buNone/>
            </a:pPr>
            <a:endParaRPr lang="uk-UA" dirty="0" smtClean="0"/>
          </a:p>
          <a:p>
            <a:pPr marL="265112" lvl="0" indent="0">
              <a:buNone/>
            </a:pPr>
            <a:endParaRPr lang="ru-RU" dirty="0"/>
          </a:p>
          <a:p>
            <a:pPr marL="265112" indent="0">
              <a:buNone/>
            </a:pP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24127" y="3778370"/>
            <a:ext cx="4945351" cy="2241430"/>
          </a:xfrm>
        </p:spPr>
        <p:txBody>
          <a:bodyPr>
            <a:normAutofit/>
          </a:bodyPr>
          <a:lstStyle/>
          <a:p>
            <a:pPr marL="449263" indent="-273050">
              <a:buFont typeface="Wingdings" panose="05000000000000000000" pitchFamily="2" charset="2"/>
              <a:buChar char="§"/>
            </a:pPr>
            <a:endParaRPr lang="uk-UA" b="1" dirty="0" smtClean="0"/>
          </a:p>
          <a:p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38354" y="2113471"/>
            <a:ext cx="8143337" cy="413205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 indent="-354013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Cross-border tourism network “Carpathian Tourist Road” was established and the mechanism of its function was elaborated;</a:t>
            </a:r>
            <a:endParaRPr lang="uk-UA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(Заголовки)"/>
            </a:endParaRPr>
          </a:p>
          <a:p>
            <a:pPr marL="360000" indent="-354013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ARD</a:t>
            </a:r>
            <a:r>
              <a:rPr lang="uk-UA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“</a:t>
            </a:r>
            <a:r>
              <a:rPr lang="en-US" sz="2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Transcarpathia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” became a member of European Rambler's Association;</a:t>
            </a:r>
            <a:endParaRPr lang="uk-UA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(Заголовки)"/>
            </a:endParaRPr>
          </a:p>
          <a:p>
            <a:pPr marL="360000" lvl="0" indent="-354013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“</a:t>
            </a:r>
            <a:r>
              <a:rPr lang="en-US" sz="2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Tourevrocenter-Zakarpattia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 2014” International Tourism Fair and Exhibition was co-organized</a:t>
            </a:r>
            <a:r>
              <a:rPr lang="uk-UA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;</a:t>
            </a:r>
            <a:endParaRPr lang="uk-UA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(Заголовки)"/>
            </a:endParaRPr>
          </a:p>
          <a:p>
            <a:pPr marL="360000" indent="-354013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CTR regular in “</a:t>
            </a:r>
            <a:r>
              <a:rPr lang="en-US" sz="2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Unikum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” magazine was created;</a:t>
            </a:r>
            <a:endParaRPr lang="ru-RU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(Заголовки)"/>
            </a:endParaRPr>
          </a:p>
          <a:p>
            <a:pPr marL="360000" indent="-354013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Books “</a:t>
            </a:r>
            <a:r>
              <a:rPr lang="en-US" sz="2200" dirty="0" smtClean="0">
                <a:latin typeface="Calibri (Заголовки)"/>
              </a:rPr>
              <a:t>Exploring </a:t>
            </a:r>
            <a:r>
              <a:rPr lang="en-US" sz="2200" dirty="0">
                <a:latin typeface="Calibri (Заголовки)"/>
              </a:rPr>
              <a:t>the museums of </a:t>
            </a:r>
            <a:r>
              <a:rPr lang="en-US" sz="2200" dirty="0" err="1" smtClean="0">
                <a:latin typeface="Calibri (Заголовки)"/>
              </a:rPr>
              <a:t>Transcarpathia</a:t>
            </a:r>
            <a:r>
              <a:rPr lang="en-US" sz="2200" dirty="0" smtClean="0">
                <a:latin typeface="Calibri (Заголовки)"/>
              </a:rPr>
              <a:t>” and “</a:t>
            </a:r>
            <a:r>
              <a:rPr lang="en-US" sz="2200" dirty="0" err="1" smtClean="0">
                <a:latin typeface="Calibri (Заголовки)"/>
              </a:rPr>
              <a:t>Transcarpathia</a:t>
            </a:r>
            <a:r>
              <a:rPr lang="en-US" sz="2200" dirty="0">
                <a:latin typeface="Calibri (Заголовки)"/>
              </a:rPr>
              <a:t>: land close to the sky</a:t>
            </a:r>
            <a:r>
              <a:rPr lang="en-US" sz="2200" dirty="0" smtClean="0">
                <a:latin typeface="Calibri (Заголовки)"/>
              </a:rPr>
              <a:t>” was published</a:t>
            </a:r>
            <a:endParaRPr lang="ru-RU" sz="2200" dirty="0">
              <a:latin typeface="Calibri (Заголовки)"/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1246517" y="1384156"/>
            <a:ext cx="6301595" cy="566724"/>
          </a:xfrm>
          <a:prstGeom prst="homePlat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sk-SK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PROJECT “Carpathian Tourist Road 2”</a:t>
            </a:r>
            <a:endParaRPr lang="uk-UA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(Заголовки)"/>
            </a:endParaRPr>
          </a:p>
        </p:txBody>
      </p:sp>
      <p:pic>
        <p:nvPicPr>
          <p:cNvPr id="10" name="Picture 2" descr="D:\Users Documents\Общие документы\Проекти\Діючі\ТІЗ\3 Заходи\4.4. Стартова конференція\Презентації\f42f0b2f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3424" y="413522"/>
            <a:ext cx="1152128" cy="142445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:\Users Documents\Общие документы\Проекти\Діючі\CTR2\4. Заходи проекту\Guidebook CTN\Фото_посібник\DSC_05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8004" y="2028687"/>
            <a:ext cx="2940679" cy="41995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050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10782048" cy="1071056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Norwegian financial mechanism</a:t>
            </a:r>
            <a:endParaRPr lang="ru-RU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4128" y="2286000"/>
            <a:ext cx="10782048" cy="2898475"/>
          </a:xfrm>
        </p:spPr>
        <p:txBody>
          <a:bodyPr>
            <a:normAutofit/>
          </a:bodyPr>
          <a:lstStyle/>
          <a:p>
            <a:pPr marL="360000" lvl="0" indent="-355600">
              <a:buFont typeface="Wingdings" panose="05000000000000000000" pitchFamily="2" charset="2"/>
              <a:buChar char="Ø"/>
            </a:pPr>
            <a:r>
              <a:rPr lang="en-GB" dirty="0">
                <a:latin typeface="Calibri (Заголовки)"/>
              </a:rPr>
              <a:t>Educational activities – focused on communication, project preparation and management</a:t>
            </a:r>
            <a:r>
              <a:rPr lang="uk-UA" dirty="0" smtClean="0">
                <a:latin typeface="Calibri (Заголовки)"/>
              </a:rPr>
              <a:t>;</a:t>
            </a:r>
            <a:endParaRPr lang="ru-RU" dirty="0" smtClean="0">
              <a:latin typeface="Calibri (Заголовки)"/>
            </a:endParaRPr>
          </a:p>
          <a:p>
            <a:pPr marL="360000" lvl="0" indent="-355600" algn="just">
              <a:buFont typeface="Wingdings" panose="05000000000000000000" pitchFamily="2" charset="2"/>
              <a:buChar char="Ø"/>
            </a:pPr>
            <a:r>
              <a:rPr lang="en-US" dirty="0" smtClean="0">
                <a:latin typeface="Calibri (Заголовки)"/>
              </a:rPr>
              <a:t>Establishing of two offices in the </a:t>
            </a:r>
            <a:r>
              <a:rPr lang="en-US" dirty="0" err="1" smtClean="0">
                <a:latin typeface="Calibri (Заголовки)"/>
              </a:rPr>
              <a:t>microregions</a:t>
            </a:r>
            <a:r>
              <a:rPr lang="uk-UA" dirty="0" smtClean="0">
                <a:latin typeface="Calibri (Заголовки)"/>
              </a:rPr>
              <a:t>;</a:t>
            </a:r>
            <a:endParaRPr lang="ru-RU" dirty="0" smtClean="0">
              <a:latin typeface="Calibri (Заголовки)"/>
            </a:endParaRPr>
          </a:p>
          <a:p>
            <a:pPr marL="360000" lvl="0" indent="-355600">
              <a:buFont typeface="Wingdings" panose="05000000000000000000" pitchFamily="2" charset="2"/>
              <a:buChar char="Ø"/>
            </a:pPr>
            <a:r>
              <a:rPr lang="en-GB" dirty="0">
                <a:latin typeface="Calibri (Заголовки)"/>
              </a:rPr>
              <a:t>Develop or update the development strategies </a:t>
            </a:r>
            <a:r>
              <a:rPr lang="en-US" dirty="0">
                <a:latin typeface="Calibri (Заголовки)"/>
              </a:rPr>
              <a:t> </a:t>
            </a:r>
            <a:r>
              <a:rPr lang="en-US" dirty="0" smtClean="0">
                <a:latin typeface="Calibri (Заголовки)"/>
              </a:rPr>
              <a:t>of the selected border </a:t>
            </a:r>
            <a:r>
              <a:rPr lang="en-US" dirty="0" err="1" smtClean="0">
                <a:latin typeface="Calibri (Заголовки)"/>
              </a:rPr>
              <a:t>microregions</a:t>
            </a:r>
            <a:r>
              <a:rPr lang="en-US" dirty="0" smtClean="0">
                <a:latin typeface="Calibri (Заголовки)"/>
              </a:rPr>
              <a:t> (partially in </a:t>
            </a:r>
            <a:r>
              <a:rPr lang="en-US" dirty="0" err="1" smtClean="0">
                <a:latin typeface="Calibri (Заголовки)"/>
              </a:rPr>
              <a:t>Zakarpattia</a:t>
            </a:r>
            <a:r>
              <a:rPr lang="en-US" dirty="0" smtClean="0">
                <a:latin typeface="Calibri (Заголовки)"/>
              </a:rPr>
              <a:t>)</a:t>
            </a:r>
            <a:r>
              <a:rPr lang="uk-UA" dirty="0" smtClean="0">
                <a:latin typeface="Calibri (Заголовки)"/>
              </a:rPr>
              <a:t>;</a:t>
            </a:r>
            <a:endParaRPr lang="ru-RU" dirty="0" smtClean="0">
              <a:latin typeface="Calibri (Заголовки)"/>
            </a:endParaRPr>
          </a:p>
          <a:p>
            <a:pPr marL="360000" lvl="0" indent="-355600">
              <a:buFont typeface="Wingdings" panose="05000000000000000000" pitchFamily="2" charset="2"/>
              <a:buChar char="Ø"/>
            </a:pPr>
            <a:r>
              <a:rPr lang="en-US" dirty="0" smtClean="0">
                <a:latin typeface="Calibri (Заголовки)"/>
              </a:rPr>
              <a:t>Develop or update the development strategies of the </a:t>
            </a:r>
            <a:r>
              <a:rPr lang="en-US" dirty="0" err="1" smtClean="0">
                <a:latin typeface="Calibri (Заголовки)"/>
              </a:rPr>
              <a:t>microregions</a:t>
            </a:r>
            <a:r>
              <a:rPr lang="en-US" dirty="0" smtClean="0">
                <a:latin typeface="Calibri (Заголовки)"/>
              </a:rPr>
              <a:t> of </a:t>
            </a:r>
            <a:r>
              <a:rPr lang="en-US" dirty="0"/>
              <a:t> </a:t>
            </a:r>
            <a:r>
              <a:rPr lang="en-US" dirty="0">
                <a:latin typeface="Calibri (Заголовки)"/>
              </a:rPr>
              <a:t>Borolo, </a:t>
            </a:r>
            <a:r>
              <a:rPr lang="en-US" dirty="0" err="1" smtClean="0">
                <a:latin typeface="Calibri (Заголовки)"/>
              </a:rPr>
              <a:t>Koroml’a</a:t>
            </a:r>
            <a:r>
              <a:rPr lang="en-US" dirty="0">
                <a:latin typeface="Calibri (Заголовки)"/>
              </a:rPr>
              <a:t> </a:t>
            </a:r>
            <a:r>
              <a:rPr lang="en-US" dirty="0" smtClean="0">
                <a:latin typeface="Calibri (Заголовки)"/>
              </a:rPr>
              <a:t>and </a:t>
            </a:r>
            <a:r>
              <a:rPr lang="en-US" dirty="0" err="1">
                <a:latin typeface="Calibri (Заголовки)"/>
              </a:rPr>
              <a:t>Trojhranicie</a:t>
            </a:r>
            <a:r>
              <a:rPr lang="en-US" dirty="0">
                <a:latin typeface="Calibri (Заголовки)"/>
              </a:rPr>
              <a:t> </a:t>
            </a:r>
            <a:r>
              <a:rPr lang="uk-UA" dirty="0" smtClean="0">
                <a:latin typeface="Calibri (Заголовки)"/>
              </a:rPr>
              <a:t>.</a:t>
            </a:r>
          </a:p>
          <a:p>
            <a:pPr marL="715963" lvl="0" indent="-355600">
              <a:buFont typeface="Wingdings" panose="05000000000000000000" pitchFamily="2" charset="2"/>
              <a:buChar char="Ø"/>
            </a:pPr>
            <a:endParaRPr lang="ru-RU" dirty="0"/>
          </a:p>
          <a:p>
            <a:pPr marL="361950" indent="-361950">
              <a:buFont typeface="Wingdings" panose="05000000000000000000" pitchFamily="2" charset="2"/>
              <a:buChar char="§"/>
            </a:pPr>
            <a:endParaRPr lang="ru-RU" dirty="0"/>
          </a:p>
          <a:p>
            <a:endParaRPr lang="ru-RU" dirty="0"/>
          </a:p>
        </p:txBody>
      </p:sp>
      <p:sp>
        <p:nvSpPr>
          <p:cNvPr id="5" name="Пятиугольник 4"/>
          <p:cNvSpPr/>
          <p:nvPr/>
        </p:nvSpPr>
        <p:spPr>
          <a:xfrm>
            <a:off x="1091241" y="1564001"/>
            <a:ext cx="3334110" cy="566724"/>
          </a:xfrm>
          <a:prstGeom prst="homePlat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sk-SK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PROJECT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 «І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karus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»</a:t>
            </a:r>
            <a:endParaRPr lang="uk-UA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(Заголовки)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012626" y="5784874"/>
            <a:ext cx="10782048" cy="512409"/>
          </a:xfrm>
          <a:prstGeom prst="rect">
            <a:avLst/>
          </a:prstGeom>
        </p:spPr>
        <p:txBody>
          <a:bodyPr vert="horz" lIns="45720" tIns="45720" rIns="45720" bIns="45720" rtlCol="0">
            <a:normAutofit fontScale="925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indent="-355600">
              <a:buFont typeface="Wingdings" panose="05000000000000000000" pitchFamily="2" charset="2"/>
              <a:buChar char="Ø"/>
            </a:pPr>
            <a:r>
              <a:rPr lang="en-US" dirty="0" smtClean="0">
                <a:latin typeface="Calibri (Заголовки)"/>
              </a:rPr>
              <a:t>Development of sustainable tourism in the target territory of </a:t>
            </a:r>
            <a:r>
              <a:rPr lang="sk-SK" dirty="0">
                <a:latin typeface="Calibri (Заголовки)"/>
              </a:rPr>
              <a:t>Medzibodrožia</a:t>
            </a:r>
            <a:r>
              <a:rPr lang="en-US" dirty="0" smtClean="0">
                <a:latin typeface="Calibri (Заголовки)"/>
              </a:rPr>
              <a:t> and </a:t>
            </a:r>
            <a:r>
              <a:rPr lang="en-US" dirty="0" err="1" smtClean="0">
                <a:latin typeface="Calibri (Заголовки)"/>
              </a:rPr>
              <a:t>Zakarpattia</a:t>
            </a:r>
            <a:endParaRPr lang="ru-RU" dirty="0">
              <a:latin typeface="Calibri (Заголовки)"/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1091239" y="5141088"/>
            <a:ext cx="3334112" cy="566724"/>
          </a:xfrm>
          <a:prstGeom prst="homePlat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sk-SK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PROJECT “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Bodrog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”</a:t>
            </a:r>
            <a:endParaRPr lang="uk-UA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(Заголовки)"/>
            </a:endParaRPr>
          </a:p>
        </p:txBody>
      </p:sp>
    </p:spTree>
    <p:extLst>
      <p:ext uri="{BB962C8B-B14F-4D97-AF65-F5344CB8AC3E}">
        <p14:creationId xmlns:p14="http://schemas.microsoft.com/office/powerpoint/2010/main" val="167585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5967" y="342930"/>
            <a:ext cx="10798835" cy="1121675"/>
          </a:xfrm>
        </p:spPr>
        <p:txBody>
          <a:bodyPr>
            <a:normAutofit/>
          </a:bodyPr>
          <a:lstStyle/>
          <a:p>
            <a:pPr marL="361950" indent="-361950"/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Tisa Catchment Area Development</a:t>
            </a:r>
            <a:endParaRPr lang="sk-S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59971" y="2379452"/>
            <a:ext cx="2895600" cy="403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Пятиугольник 6"/>
          <p:cNvSpPr/>
          <p:nvPr/>
        </p:nvSpPr>
        <p:spPr>
          <a:xfrm>
            <a:off x="935967" y="1464605"/>
            <a:ext cx="7379897" cy="499673"/>
          </a:xfrm>
          <a:prstGeom prst="homePlate">
            <a:avLst/>
          </a:prstGeom>
          <a:solidFill>
            <a:srgbClr val="F2771A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South-East </a:t>
            </a:r>
            <a:r>
              <a:rPr lang="en-US" sz="29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Programme</a:t>
            </a:r>
            <a:r>
              <a:rPr lang="en-US" sz="2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Заголовки)"/>
              </a:rPr>
              <a:t> </a:t>
            </a:r>
            <a:endParaRPr lang="ru-RU" sz="2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(Заголовки)"/>
            </a:endParaRPr>
          </a:p>
        </p:txBody>
      </p:sp>
      <p:sp>
        <p:nvSpPr>
          <p:cNvPr id="8" name="Пятиугольник 7"/>
          <p:cNvSpPr/>
          <p:nvPr/>
        </p:nvSpPr>
        <p:spPr>
          <a:xfrm>
            <a:off x="935966" y="2080290"/>
            <a:ext cx="7379898" cy="566724"/>
          </a:xfrm>
          <a:prstGeom prst="homePlat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sk-SK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 “TICAD – Tisa catchment area development”</a:t>
            </a:r>
            <a:endParaRPr lang="uk-UA" sz="2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35965" y="2819541"/>
            <a:ext cx="7880231" cy="3598511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 lvl="0" indent="-350838"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Calibri (Заголовки)"/>
              </a:rPr>
              <a:t>Common integrated strategy- European Tisa Region Strategy</a:t>
            </a:r>
            <a:r>
              <a:rPr lang="uk-UA" sz="2000" dirty="0" smtClean="0">
                <a:latin typeface="Calibri (Заголовки)"/>
              </a:rPr>
              <a:t>; </a:t>
            </a:r>
            <a:endParaRPr lang="ru-RU" sz="2000" dirty="0">
              <a:latin typeface="Calibri (Заголовки)"/>
            </a:endParaRPr>
          </a:p>
          <a:p>
            <a:pPr marL="360000" lvl="0" indent="-350838"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Calibri (Заголовки)"/>
              </a:rPr>
              <a:t>Common information and database</a:t>
            </a:r>
            <a:r>
              <a:rPr lang="uk-UA" sz="2000" dirty="0" smtClean="0">
                <a:latin typeface="Calibri (Заголовки)"/>
              </a:rPr>
              <a:t> (</a:t>
            </a:r>
            <a:r>
              <a:rPr lang="en-US" sz="2000" dirty="0" smtClean="0">
                <a:latin typeface="Calibri (Заголовки)"/>
              </a:rPr>
              <a:t>statistics</a:t>
            </a:r>
            <a:r>
              <a:rPr lang="uk-UA" sz="2000" dirty="0" smtClean="0">
                <a:latin typeface="Calibri (Заголовки)"/>
              </a:rPr>
              <a:t>,</a:t>
            </a:r>
            <a:r>
              <a:rPr lang="en-US" sz="2000" dirty="0" smtClean="0">
                <a:latin typeface="Calibri (Заголовки)"/>
              </a:rPr>
              <a:t> plans</a:t>
            </a:r>
            <a:r>
              <a:rPr lang="uk-UA" sz="2000" dirty="0" smtClean="0">
                <a:latin typeface="Calibri (Заголовки)"/>
              </a:rPr>
              <a:t>, </a:t>
            </a:r>
            <a:r>
              <a:rPr lang="en-US" sz="2000" dirty="0" smtClean="0">
                <a:latin typeface="Calibri (Заголовки)"/>
              </a:rPr>
              <a:t>programs</a:t>
            </a:r>
            <a:r>
              <a:rPr lang="uk-UA" sz="2000" dirty="0" smtClean="0">
                <a:latin typeface="Calibri (Заголовки)"/>
              </a:rPr>
              <a:t>, </a:t>
            </a:r>
            <a:r>
              <a:rPr lang="en-US" sz="2000" dirty="0" smtClean="0">
                <a:latin typeface="Calibri (Заголовки)"/>
              </a:rPr>
              <a:t>scientific documents</a:t>
            </a:r>
            <a:r>
              <a:rPr lang="uk-UA" sz="2000" dirty="0" smtClean="0">
                <a:latin typeface="Calibri (Заголовки)"/>
              </a:rPr>
              <a:t>); </a:t>
            </a:r>
            <a:endParaRPr lang="ru-RU" sz="2000" dirty="0">
              <a:latin typeface="Calibri (Заголовки)"/>
            </a:endParaRPr>
          </a:p>
          <a:p>
            <a:pPr marL="360000" lvl="0" indent="-350838"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Calibri (Заголовки)"/>
              </a:rPr>
              <a:t>Web-site </a:t>
            </a:r>
            <a:r>
              <a:rPr lang="uk-UA" sz="2000" dirty="0" smtClean="0">
                <a:latin typeface="Calibri (Заголовки)"/>
              </a:rPr>
              <a:t>(</a:t>
            </a:r>
            <a:r>
              <a:rPr lang="en-US" sz="2000" dirty="0" smtClean="0">
                <a:latin typeface="Calibri (Заголовки)"/>
              </a:rPr>
              <a:t>6 languages</a:t>
            </a:r>
            <a:r>
              <a:rPr lang="uk-UA" sz="2000" dirty="0" smtClean="0">
                <a:latin typeface="Calibri (Заголовки)"/>
              </a:rPr>
              <a:t>); </a:t>
            </a:r>
            <a:endParaRPr lang="uk-UA" sz="2000" dirty="0">
              <a:latin typeface="Calibri (Заголовки)"/>
            </a:endParaRPr>
          </a:p>
          <a:p>
            <a:pPr marL="360000" lvl="0" indent="-350838"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Ø"/>
            </a:pPr>
            <a:r>
              <a:rPr lang="uk-UA" sz="2000" dirty="0">
                <a:latin typeface="Calibri (Заголовки)"/>
              </a:rPr>
              <a:t>4 </a:t>
            </a:r>
            <a:r>
              <a:rPr lang="en-US" sz="2000" dirty="0" smtClean="0">
                <a:latin typeface="Calibri (Заголовки)"/>
              </a:rPr>
              <a:t>transnational pilot projects</a:t>
            </a:r>
            <a:r>
              <a:rPr lang="uk-UA" sz="2000" dirty="0" smtClean="0">
                <a:latin typeface="Calibri (Заголовки)"/>
              </a:rPr>
              <a:t>;</a:t>
            </a:r>
            <a:endParaRPr lang="uk-UA" sz="2000" dirty="0">
              <a:latin typeface="Calibri (Заголовки)"/>
            </a:endParaRPr>
          </a:p>
          <a:p>
            <a:pPr marL="360000" lvl="0" indent="-350838"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Calibri (Заголовки)"/>
              </a:rPr>
              <a:t>IT model program </a:t>
            </a:r>
            <a:r>
              <a:rPr lang="uk-UA" sz="2000" dirty="0" smtClean="0">
                <a:latin typeface="Calibri (Заголовки)"/>
              </a:rPr>
              <a:t>(</a:t>
            </a:r>
            <a:r>
              <a:rPr lang="en-US" sz="2000" dirty="0" smtClean="0">
                <a:latin typeface="Calibri (Заголовки)"/>
              </a:rPr>
              <a:t>possibilities for spatial planning</a:t>
            </a:r>
            <a:r>
              <a:rPr lang="uk-UA" sz="2000" dirty="0" smtClean="0">
                <a:latin typeface="Calibri (Заголовки)"/>
              </a:rPr>
              <a:t>);</a:t>
            </a:r>
            <a:endParaRPr lang="uk-UA" sz="2000" dirty="0">
              <a:latin typeface="Calibri (Заголовки)"/>
            </a:endParaRPr>
          </a:p>
          <a:p>
            <a:pPr marL="360000" indent="-350838"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latin typeface="Calibri (Заголовки)"/>
              </a:rPr>
              <a:t>Policy </a:t>
            </a:r>
            <a:r>
              <a:rPr lang="en-US" sz="2000" dirty="0" smtClean="0">
                <a:latin typeface="Calibri (Заголовки)"/>
              </a:rPr>
              <a:t>recommendations on Tisa catchment area development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344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4128" y="585217"/>
            <a:ext cx="10782048" cy="1114188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Specific of </a:t>
            </a:r>
            <a:r>
              <a:rPr lang="en-US" sz="32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sk-ua</a:t>
            </a:r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cross-border cooperation</a:t>
            </a:r>
            <a:r>
              <a:rPr lang="uk-UA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ятиугольник 3"/>
          <p:cNvSpPr/>
          <p:nvPr/>
        </p:nvSpPr>
        <p:spPr>
          <a:xfrm>
            <a:off x="1063699" y="1796530"/>
            <a:ext cx="10238746" cy="678868"/>
          </a:xfrm>
          <a:prstGeom prst="homePlat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sk-SK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Legislation differences</a:t>
            </a:r>
            <a:endPara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1063699" y="2627414"/>
            <a:ext cx="10238746" cy="678868"/>
          </a:xfrm>
          <a:prstGeom prst="homePlat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sk-SK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 border</a:t>
            </a:r>
            <a:endPara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1063699" y="3441939"/>
            <a:ext cx="10238746" cy="1276709"/>
          </a:xfrm>
          <a:prstGeom prst="homePlat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sk-SK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Lack of strategies, programs and methodologies, including cross-border infrastructure development models</a:t>
            </a:r>
            <a:endPara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1063699" y="5681292"/>
            <a:ext cx="10238746" cy="678868"/>
          </a:xfrm>
          <a:prstGeom prst="homePlat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sk-SK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Specific of State registration of grants and tax policy</a:t>
            </a:r>
            <a:endPara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ятиугольник 8"/>
          <p:cNvSpPr/>
          <p:nvPr/>
        </p:nvSpPr>
        <p:spPr>
          <a:xfrm>
            <a:off x="1063699" y="4871492"/>
            <a:ext cx="10238746" cy="678868"/>
          </a:xfrm>
          <a:prstGeom prst="homePlat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sk-SK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Differences in grant projects co-financing</a:t>
            </a:r>
            <a:endPara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50877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solidFill>
                  <a:srgbClr val="0070C0"/>
                </a:solidFill>
              </a:rPr>
              <a:t>CONtacts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4128" y="2286000"/>
            <a:ext cx="10782048" cy="4023360"/>
          </a:xfrm>
        </p:spPr>
        <p:txBody>
          <a:bodyPr>
            <a:normAutofit lnSpcReduction="10000"/>
          </a:bodyPr>
          <a:lstStyle/>
          <a:p>
            <a:pPr marL="0" lvl="0" indent="0" algn="ctr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sz="2400" b="1" cap="small" dirty="0" smtClean="0">
                <a:solidFill>
                  <a:srgbClr val="002060"/>
                </a:solidFill>
                <a:latin typeface="Calibri (Заголовки)"/>
              </a:rPr>
              <a:t>Communal enterprise</a:t>
            </a:r>
            <a:endParaRPr lang="ru-RU" sz="2400" dirty="0">
              <a:solidFill>
                <a:srgbClr val="002060"/>
              </a:solidFill>
              <a:latin typeface="Calibri (Заголовки)"/>
            </a:endParaRPr>
          </a:p>
          <a:p>
            <a:pPr marL="0" lvl="0" indent="0" algn="ctr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uk-UA" sz="2400" b="1" cap="small" dirty="0">
                <a:solidFill>
                  <a:srgbClr val="002060"/>
                </a:solidFill>
                <a:latin typeface="Calibri (Заголовки)"/>
              </a:rPr>
              <a:t>«</a:t>
            </a:r>
            <a:r>
              <a:rPr lang="uk-UA" sz="2400" b="1" cap="small" dirty="0" smtClean="0">
                <a:solidFill>
                  <a:srgbClr val="002060"/>
                </a:solidFill>
                <a:latin typeface="Calibri (Заголовки)"/>
              </a:rPr>
              <a:t>А</a:t>
            </a:r>
            <a:r>
              <a:rPr lang="en-US" sz="2400" b="1" cap="small" dirty="0" err="1" smtClean="0">
                <a:solidFill>
                  <a:srgbClr val="002060"/>
                </a:solidFill>
                <a:latin typeface="Calibri (Заголовки)"/>
              </a:rPr>
              <a:t>gency</a:t>
            </a:r>
            <a:r>
              <a:rPr lang="en-US" sz="2400" b="1" cap="small" dirty="0" smtClean="0">
                <a:solidFill>
                  <a:srgbClr val="002060"/>
                </a:solidFill>
                <a:latin typeface="Calibri (Заголовки)"/>
              </a:rPr>
              <a:t> of regional development and cross-border co-operation</a:t>
            </a:r>
            <a:r>
              <a:rPr lang="uk-UA" sz="2400" b="1" cap="small" dirty="0" smtClean="0">
                <a:solidFill>
                  <a:srgbClr val="002060"/>
                </a:solidFill>
                <a:latin typeface="Calibri (Заголовки)"/>
              </a:rPr>
              <a:t> «</a:t>
            </a:r>
            <a:r>
              <a:rPr lang="en-US" sz="2400" b="1" cap="small" dirty="0" err="1" smtClean="0">
                <a:solidFill>
                  <a:srgbClr val="002060"/>
                </a:solidFill>
                <a:latin typeface="Calibri (Заголовки)"/>
              </a:rPr>
              <a:t>Transcarpathia</a:t>
            </a:r>
            <a:r>
              <a:rPr lang="uk-UA" sz="2400" b="1" cap="small" dirty="0" smtClean="0">
                <a:solidFill>
                  <a:srgbClr val="002060"/>
                </a:solidFill>
                <a:latin typeface="Calibri (Заголовки)"/>
              </a:rPr>
              <a:t>»</a:t>
            </a:r>
            <a:r>
              <a:rPr lang="en-US" sz="2400" b="1" cap="small" dirty="0" smtClean="0">
                <a:solidFill>
                  <a:srgbClr val="002060"/>
                </a:solidFill>
                <a:latin typeface="Calibri (Заголовки)"/>
              </a:rPr>
              <a:t> of </a:t>
            </a:r>
            <a:r>
              <a:rPr lang="en-US" sz="2400" b="1" cap="small" dirty="0" err="1" smtClean="0">
                <a:solidFill>
                  <a:srgbClr val="002060"/>
                </a:solidFill>
                <a:latin typeface="Calibri (Заголовки)"/>
              </a:rPr>
              <a:t>Zakarpattia</a:t>
            </a:r>
            <a:r>
              <a:rPr lang="en-US" sz="2400" b="1" cap="small" dirty="0" smtClean="0">
                <a:solidFill>
                  <a:srgbClr val="002060"/>
                </a:solidFill>
                <a:latin typeface="Calibri (Заголовки)"/>
              </a:rPr>
              <a:t> Oblast Council</a:t>
            </a:r>
            <a:r>
              <a:rPr lang="uk-UA" sz="2400" b="1" cap="small" dirty="0" smtClean="0">
                <a:solidFill>
                  <a:srgbClr val="002060"/>
                </a:solidFill>
                <a:latin typeface="Calibri (Заголовки)"/>
              </a:rPr>
              <a:t>»</a:t>
            </a:r>
            <a:endParaRPr lang="ru-RU" sz="2400" dirty="0">
              <a:solidFill>
                <a:srgbClr val="002060"/>
              </a:solidFill>
              <a:latin typeface="Calibri (Заголовки)"/>
            </a:endParaRPr>
          </a:p>
          <a:p>
            <a:pPr marL="0" lvl="0" indent="0" algn="ctr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uk-UA" sz="2400" b="1" dirty="0">
                <a:solidFill>
                  <a:srgbClr val="002060"/>
                </a:solidFill>
                <a:latin typeface="Calibri (Заголовки)"/>
              </a:rPr>
              <a:t> </a:t>
            </a:r>
            <a:endParaRPr lang="ru-RU" sz="2400" dirty="0">
              <a:solidFill>
                <a:srgbClr val="002060"/>
              </a:solidFill>
              <a:latin typeface="Calibri (Заголовки)"/>
            </a:endParaRPr>
          </a:p>
          <a:p>
            <a:pPr marL="0" lvl="0" indent="0" algn="ctr">
              <a:buNone/>
              <a:defRPr/>
            </a:pPr>
            <a:r>
              <a:rPr lang="en-US" sz="2000" b="1" dirty="0" err="1" smtClean="0">
                <a:solidFill>
                  <a:srgbClr val="002060"/>
                </a:solidFill>
                <a:latin typeface="Calibri (Основной текст)"/>
              </a:rPr>
              <a:t>Bohomoltsa</a:t>
            </a:r>
            <a:r>
              <a:rPr lang="en-US" sz="2000" b="1" dirty="0" smtClean="0">
                <a:solidFill>
                  <a:srgbClr val="002060"/>
                </a:solidFill>
                <a:latin typeface="Calibri (Основной текст)"/>
              </a:rPr>
              <a:t> Str.,</a:t>
            </a:r>
            <a:r>
              <a:rPr lang="uk-UA" sz="2000" b="1" dirty="0" smtClean="0">
                <a:solidFill>
                  <a:srgbClr val="002060"/>
                </a:solidFill>
                <a:latin typeface="Calibri (Основной текст)"/>
              </a:rPr>
              <a:t> </a:t>
            </a:r>
            <a:r>
              <a:rPr lang="uk-UA" sz="2000" b="1" dirty="0">
                <a:solidFill>
                  <a:srgbClr val="002060"/>
                </a:solidFill>
                <a:latin typeface="Calibri (Основной текст)"/>
              </a:rPr>
              <a:t>21, </a:t>
            </a:r>
            <a:r>
              <a:rPr lang="en-US" sz="2000" b="1" dirty="0" err="1" smtClean="0">
                <a:solidFill>
                  <a:srgbClr val="002060"/>
                </a:solidFill>
                <a:latin typeface="Calibri (Основной текст)"/>
              </a:rPr>
              <a:t>Uzhhorod</a:t>
            </a:r>
            <a:endParaRPr lang="ru-RU" sz="2000" dirty="0">
              <a:solidFill>
                <a:srgbClr val="002060"/>
              </a:solidFill>
              <a:latin typeface="Calibri (Основной текст)"/>
            </a:endParaRPr>
          </a:p>
          <a:p>
            <a:pPr marL="0" lvl="0" indent="0" algn="ctr">
              <a:buNone/>
              <a:defRPr/>
            </a:pPr>
            <a:r>
              <a:rPr lang="en-US" sz="2000" b="1" dirty="0" err="1" smtClean="0">
                <a:solidFill>
                  <a:srgbClr val="002060"/>
                </a:solidFill>
                <a:latin typeface="Calibri (Основной текст)"/>
              </a:rPr>
              <a:t>tel</a:t>
            </a:r>
            <a:r>
              <a:rPr lang="uk-UA" sz="2000" b="1" dirty="0" smtClean="0">
                <a:solidFill>
                  <a:srgbClr val="002060"/>
                </a:solidFill>
                <a:latin typeface="Calibri (Основной текст)"/>
              </a:rPr>
              <a:t> /</a:t>
            </a:r>
            <a:r>
              <a:rPr lang="en-US" sz="2000" b="1" dirty="0" smtClean="0">
                <a:solidFill>
                  <a:srgbClr val="002060"/>
                </a:solidFill>
                <a:latin typeface="Calibri (Основной текст)"/>
              </a:rPr>
              <a:t>fax</a:t>
            </a:r>
            <a:r>
              <a:rPr lang="uk-UA" sz="2000" b="1" dirty="0" smtClean="0">
                <a:solidFill>
                  <a:srgbClr val="002060"/>
                </a:solidFill>
                <a:latin typeface="Calibri (Основной текст)"/>
              </a:rPr>
              <a:t> </a:t>
            </a:r>
            <a:r>
              <a:rPr lang="uk-UA" sz="2000" b="1" dirty="0">
                <a:solidFill>
                  <a:srgbClr val="002060"/>
                </a:solidFill>
                <a:latin typeface="Calibri (Основной текст)"/>
              </a:rPr>
              <a:t>(+380-312)  429994</a:t>
            </a:r>
          </a:p>
          <a:p>
            <a:pPr marL="0" lvl="0" indent="0" algn="ctr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uk-UA" sz="2000" b="1" dirty="0">
                <a:solidFill>
                  <a:srgbClr val="002060"/>
                </a:solidFill>
                <a:latin typeface="Calibri (Основной текст)"/>
              </a:rPr>
              <a:t>  E-</a:t>
            </a:r>
            <a:r>
              <a:rPr lang="uk-UA" sz="2000" b="1" dirty="0" err="1">
                <a:solidFill>
                  <a:srgbClr val="002060"/>
                </a:solidFill>
                <a:latin typeface="Calibri (Основной текст)"/>
              </a:rPr>
              <a:t>mail</a:t>
            </a:r>
            <a:r>
              <a:rPr lang="uk-UA" sz="2000" b="1" dirty="0">
                <a:solidFill>
                  <a:srgbClr val="002060"/>
                </a:solidFill>
                <a:latin typeface="Calibri (Основной текст)"/>
              </a:rPr>
              <a:t>:</a:t>
            </a:r>
            <a:r>
              <a:rPr lang="uk-UA" sz="2000" dirty="0">
                <a:solidFill>
                  <a:srgbClr val="002060"/>
                </a:solidFill>
                <a:latin typeface="Calibri (Основной текст)"/>
              </a:rPr>
              <a:t> </a:t>
            </a:r>
            <a:r>
              <a:rPr lang="uk-UA" sz="2000" u="sng" dirty="0">
                <a:solidFill>
                  <a:srgbClr val="002060"/>
                </a:solidFill>
                <a:latin typeface="Calibri (Основной текст)"/>
                <a:hlinkClick r:id="rId2"/>
              </a:rPr>
              <a:t>office@arr.com.ua</a:t>
            </a:r>
            <a:r>
              <a:rPr lang="uk-UA" sz="2000" dirty="0">
                <a:solidFill>
                  <a:srgbClr val="002060"/>
                </a:solidFill>
                <a:latin typeface="Calibri (Основной текст)"/>
              </a:rPr>
              <a:t>, </a:t>
            </a:r>
            <a:endParaRPr lang="ru-RU" sz="2000" dirty="0">
              <a:solidFill>
                <a:srgbClr val="002060"/>
              </a:solidFill>
              <a:latin typeface="Calibri (Основной текст)"/>
            </a:endParaRPr>
          </a:p>
          <a:p>
            <a:pPr marL="0" lvl="0" indent="0" algn="ctr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sz="2000" b="1" dirty="0" smtClean="0">
                <a:solidFill>
                  <a:srgbClr val="002060"/>
                </a:solidFill>
                <a:latin typeface="Calibri (Основной текст)"/>
              </a:rPr>
              <a:t>Web-site</a:t>
            </a:r>
            <a:r>
              <a:rPr lang="uk-UA" sz="2000" b="1" dirty="0" smtClean="0">
                <a:solidFill>
                  <a:srgbClr val="002060"/>
                </a:solidFill>
                <a:latin typeface="Calibri (Основной текст)"/>
              </a:rPr>
              <a:t>:  </a:t>
            </a:r>
            <a:r>
              <a:rPr lang="uk-UA" sz="2000" u="sng" dirty="0">
                <a:solidFill>
                  <a:srgbClr val="002060"/>
                </a:solidFill>
                <a:latin typeface="Calibri (Основной текст)"/>
                <a:hlinkClick r:id="rId3"/>
              </a:rPr>
              <a:t>www.arr.com.ua</a:t>
            </a:r>
            <a:endParaRPr lang="en-US" sz="2000" u="sng" dirty="0">
              <a:solidFill>
                <a:srgbClr val="002060"/>
              </a:solidFill>
              <a:latin typeface="Calibri (Основной текст)"/>
            </a:endParaRPr>
          </a:p>
          <a:p>
            <a:pPr marL="0" lvl="0" indent="0" algn="ctr">
              <a:buNone/>
              <a:defRPr/>
            </a:pPr>
            <a:r>
              <a:rPr lang="en-US" sz="2000" b="1" dirty="0">
                <a:solidFill>
                  <a:srgbClr val="002060"/>
                </a:solidFill>
                <a:latin typeface="Calibri (Основной текст)"/>
              </a:rPr>
              <a:t>Facebook</a:t>
            </a:r>
            <a:r>
              <a:rPr lang="uk-UA" sz="2000" b="1" dirty="0">
                <a:solidFill>
                  <a:srgbClr val="002060"/>
                </a:solidFill>
                <a:latin typeface="Calibri (Основной текст)"/>
              </a:rPr>
              <a:t>:</a:t>
            </a:r>
            <a:r>
              <a:rPr lang="en-US" sz="2000" b="1" dirty="0">
                <a:solidFill>
                  <a:srgbClr val="002060"/>
                </a:solidFill>
                <a:latin typeface="Calibri (Основной текст)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Calibri (Основной текст)"/>
              </a:rPr>
              <a:t>Ard</a:t>
            </a:r>
            <a:r>
              <a:rPr lang="en-US" sz="2000" b="1" dirty="0">
                <a:solidFill>
                  <a:srgbClr val="0070C0"/>
                </a:solidFill>
                <a:latin typeface="Calibri (Основной текст)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Calibri (Основной текст)"/>
              </a:rPr>
              <a:t>Transcarpathia</a:t>
            </a:r>
            <a:endParaRPr lang="en-US" sz="2000" b="1" dirty="0">
              <a:solidFill>
                <a:srgbClr val="0070C0"/>
              </a:solidFill>
              <a:latin typeface="Calibri (Основной текст)"/>
            </a:endParaRPr>
          </a:p>
          <a:p>
            <a:pPr marL="0" lvl="0" indent="0" algn="ctr">
              <a:buNone/>
              <a:defRPr/>
            </a:pPr>
            <a:r>
              <a:rPr lang="en-US" sz="2000" u="sng" dirty="0">
                <a:solidFill>
                  <a:srgbClr val="0070C0"/>
                </a:solidFill>
                <a:latin typeface="Calibri (Основной текст)"/>
              </a:rPr>
              <a:t>http://www.carpathianroad.com/contact#</a:t>
            </a:r>
            <a:endParaRPr lang="uk-UA" sz="2000" u="sng" dirty="0">
              <a:solidFill>
                <a:srgbClr val="0070C0"/>
              </a:solidFill>
              <a:latin typeface="Calibri (Основной текст)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38446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ojektZIP - копия">
  <a:themeElements>
    <a:clrScheme name="Integrá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ál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á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ácia1" id="{0393B4FB-B30B-40AB-858A-EE8B1AAA7CA4}" vid="{5F81D6C7-06C3-4813-971E-831882ED0AD2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projektZIP - копия</Template>
  <TotalTime>2398</TotalTime>
  <Words>750</Words>
  <Application>Microsoft Office PowerPoint</Application>
  <PresentationFormat>Širokouhlá</PresentationFormat>
  <Paragraphs>115</Paragraphs>
  <Slides>15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10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15</vt:i4>
      </vt:variant>
    </vt:vector>
  </HeadingPairs>
  <TitlesOfParts>
    <vt:vector size="26" baseType="lpstr">
      <vt:lpstr>Arial</vt:lpstr>
      <vt:lpstr>Calibri</vt:lpstr>
      <vt:lpstr>Calibri (Заголовки)</vt:lpstr>
      <vt:lpstr>Calibri (Основной текст)</vt:lpstr>
      <vt:lpstr>Georgia</vt:lpstr>
      <vt:lpstr>Times New Roman</vt:lpstr>
      <vt:lpstr>Tw Cen MT</vt:lpstr>
      <vt:lpstr>Tw Cen MT Condensed</vt:lpstr>
      <vt:lpstr>Wingdings</vt:lpstr>
      <vt:lpstr>Wingdings 3</vt:lpstr>
      <vt:lpstr>projektZIP - копия</vt:lpstr>
      <vt:lpstr>EXISTING EXPERIENCE IN  CROSS-BORDER COOPERATION  SLOVAKIA-UKRAINE</vt:lpstr>
      <vt:lpstr>Communal enterprise  «agency of regional development and cross-border co-operation “Transcarpathia” of Zakarpattia oblast council»</vt:lpstr>
      <vt:lpstr>Legal documents:</vt:lpstr>
      <vt:lpstr>Participation in cross-border and international programs 2003-2016</vt:lpstr>
      <vt:lpstr>Cross-border cooperation experience</vt:lpstr>
      <vt:lpstr>Sk-UA Cross-border cooperation experience</vt:lpstr>
      <vt:lpstr>joint strategies and programs elaboration</vt:lpstr>
      <vt:lpstr>Study of development and utilization opportunities of renewable sources of energy</vt:lpstr>
      <vt:lpstr>Environment protection </vt:lpstr>
      <vt:lpstr>Increase and improve the level of tourism development in carpathian region</vt:lpstr>
      <vt:lpstr>Increase and improve the level of tourism development in carpathian region</vt:lpstr>
      <vt:lpstr>Norwegian financial mechanism</vt:lpstr>
      <vt:lpstr>Tisa Catchment Area Development</vt:lpstr>
      <vt:lpstr>Specific of sk-ua cross-border cooperation </vt:lpstr>
      <vt:lpstr>CONtacts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_______________</dc:title>
  <dc:creator>Яшина Надія</dc:creator>
  <cp:lastModifiedBy>Ján Dzurdženík</cp:lastModifiedBy>
  <cp:revision>93</cp:revision>
  <cp:lastPrinted>2016-03-07T13:58:10Z</cp:lastPrinted>
  <dcterms:created xsi:type="dcterms:W3CDTF">2016-03-01T14:11:09Z</dcterms:created>
  <dcterms:modified xsi:type="dcterms:W3CDTF">2016-03-09T09:27:26Z</dcterms:modified>
</cp:coreProperties>
</file>