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6"/>
  </p:notesMasterIdLst>
  <p:sldIdLst>
    <p:sldId id="256" r:id="rId2"/>
    <p:sldId id="257" r:id="rId3"/>
    <p:sldId id="263" r:id="rId4"/>
    <p:sldId id="264" r:id="rId5"/>
    <p:sldId id="265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340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0686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6023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1366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6709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2043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87392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2734" algn="l" defTabSz="455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2832" y="-31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66EC3-FE51-41B0-9950-24CEEEB8C0E7}" type="datetimeFigureOut">
              <a:rPr lang="sk-SK" smtClean="0"/>
              <a:pPr/>
              <a:t>8.3.2016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17D9B-BB07-4E8F-A483-6681AE2DEBF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1553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340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0686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6023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1366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6709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2043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7392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2734" algn="l" defTabSz="9106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4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34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066" rIns="91066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5340" indent="0" algn="ctr">
              <a:buNone/>
              <a:defRPr sz="1800"/>
            </a:lvl2pPr>
            <a:lvl3pPr marL="910686" indent="0" algn="ctr">
              <a:buNone/>
              <a:defRPr sz="1800"/>
            </a:lvl3pPr>
            <a:lvl4pPr marL="1366023" indent="0" algn="ctr">
              <a:buNone/>
              <a:defRPr sz="1800"/>
            </a:lvl4pPr>
            <a:lvl5pPr marL="1821366" indent="0" algn="ctr">
              <a:buNone/>
              <a:defRPr sz="1800"/>
            </a:lvl5pPr>
            <a:lvl6pPr marL="2276709" indent="0" algn="ctr">
              <a:buNone/>
              <a:defRPr sz="1800"/>
            </a:lvl6pPr>
            <a:lvl7pPr marL="2732043" indent="0" algn="ctr">
              <a:buNone/>
              <a:defRPr sz="1800"/>
            </a:lvl7pPr>
            <a:lvl8pPr marL="3187392" indent="0" algn="ctr">
              <a:buNone/>
              <a:defRPr sz="1800"/>
            </a:lvl8pPr>
            <a:lvl9pPr marL="3642734" indent="0" algn="ctr">
              <a:buNone/>
              <a:defRPr sz="1800"/>
            </a:lvl9pPr>
          </a:lstStyle>
          <a:p>
            <a:r>
              <a:rPr lang="sk-SK"/>
              <a:t>Kliknite sem a upravte štýl predlohy podnadpisov.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Skupina 11"/>
          <p:cNvGrpSpPr/>
          <p:nvPr userDrawn="1"/>
        </p:nvGrpSpPr>
        <p:grpSpPr>
          <a:xfrm>
            <a:off x="1763064" y="6426890"/>
            <a:ext cx="10203193" cy="361950"/>
            <a:chOff x="1763062" y="6426889"/>
            <a:chExt cx="10203193" cy="361950"/>
          </a:xfrm>
        </p:grpSpPr>
        <p:grpSp>
          <p:nvGrpSpPr>
            <p:cNvPr id="13" name="Skupina 12"/>
            <p:cNvGrpSpPr/>
            <p:nvPr userDrawn="1"/>
          </p:nvGrpSpPr>
          <p:grpSpPr>
            <a:xfrm>
              <a:off x="1763062" y="6426889"/>
              <a:ext cx="4286823" cy="361950"/>
              <a:chOff x="1763062" y="6426889"/>
              <a:chExt cx="4286823" cy="361950"/>
            </a:xfrm>
          </p:grpSpPr>
          <p:pic>
            <p:nvPicPr>
              <p:cNvPr id="15" name="Obrázok 12" descr="ARR_lg_new_cmyk_SK"/>
              <p:cNvPicPr>
                <a:picLocks noChangeAspect="1" noChangeArrowheads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062" y="6426889"/>
                <a:ext cx="676275" cy="361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Obrázok 13"/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2279" y="6484039"/>
                <a:ext cx="466725" cy="247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Obrázok 14" descr="http://ea-rtu.tuke.sk/archiv/Pristupny/logomanual/TU%20logo%20Corel8.jpg"/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1946" y="6509756"/>
                <a:ext cx="257175" cy="25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Obrázok 15"/>
              <p:cNvPicPr>
                <a:picLocks noChangeAspect="1" noChangeArrowheads="1"/>
              </p:cNvPicPr>
              <p:nvPr userDrawn="1"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6825" y="6464989"/>
                <a:ext cx="409575" cy="323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Obrázok 16"/>
              <p:cNvPicPr>
                <a:picLocks noChangeAspect="1" noChangeArrowheads="1"/>
              </p:cNvPicPr>
              <p:nvPr userDrawn="1"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342" y="6546881"/>
                <a:ext cx="523875" cy="209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Obrázok 17"/>
              <p:cNvPicPr>
                <a:picLocks noChangeAspect="1" noChangeArrowheads="1"/>
              </p:cNvPicPr>
              <p:nvPr userDrawn="1"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6665" y="6480207"/>
                <a:ext cx="231431" cy="276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Obrázok 18" descr="KSK_logo_cmyk"/>
              <p:cNvPicPr>
                <a:picLocks noChangeAspect="1" noChangeArrowheads="1"/>
              </p:cNvPicPr>
              <p:nvPr userDrawn="1"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4376" y="6526902"/>
                <a:ext cx="752475" cy="238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Obrázok 1" descr="Karpatska Ukraina-2 COA.svg"/>
              <p:cNvPicPr>
                <a:picLocks noChangeAspect="1" noChangeArrowheads="1"/>
              </p:cNvPicPr>
              <p:nvPr userDrawn="1"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9793" y="6484039"/>
                <a:ext cx="250092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" name="Obrázok 13"/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879" y="6460227"/>
              <a:ext cx="5675376" cy="304800"/>
            </a:xfrm>
            <a:prstGeom prst="rect">
              <a:avLst/>
            </a:prstGeom>
          </p:spPr>
        </p:pic>
      </p:grpSp>
      <p:grpSp>
        <p:nvGrpSpPr>
          <p:cNvPr id="24" name="Skupina 22"/>
          <p:cNvGrpSpPr>
            <a:grpSpLocks/>
          </p:cNvGrpSpPr>
          <p:nvPr userDrawn="1"/>
        </p:nvGrpSpPr>
        <p:grpSpPr bwMode="auto">
          <a:xfrm>
            <a:off x="217706" y="6386382"/>
            <a:ext cx="955675" cy="412750"/>
            <a:chOff x="0" y="0"/>
            <a:chExt cx="9556" cy="4121"/>
          </a:xfrm>
        </p:grpSpPr>
        <p:pic>
          <p:nvPicPr>
            <p:cNvPr id="25" name="Obrázok 19" descr="4140_1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96" b="20480"/>
            <a:stretch>
              <a:fillRect/>
            </a:stretch>
          </p:blipFill>
          <p:spPr bwMode="auto">
            <a:xfrm>
              <a:off x="2762" y="0"/>
              <a:ext cx="6794" cy="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Obrázok 20" descr="https://upload.wikimedia.org/wikipedia/commons/thumb/d/d2/Coat_of_arms_of_Slovakia.svg/220px-Coat_of_arms_of_Slovakia.svg.png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95"/>
              <a:ext cx="2825" cy="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4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5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34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066" rIns="91066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53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0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13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6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20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73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27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7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4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6609" rIns="136609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5340" indent="0">
              <a:buNone/>
              <a:defRPr sz="2000" b="1"/>
            </a:lvl2pPr>
            <a:lvl3pPr marL="910686" indent="0">
              <a:buNone/>
              <a:defRPr sz="1800" b="1"/>
            </a:lvl3pPr>
            <a:lvl4pPr marL="1366023" indent="0">
              <a:buNone/>
              <a:defRPr sz="1600" b="1"/>
            </a:lvl4pPr>
            <a:lvl5pPr marL="1821366" indent="0">
              <a:buNone/>
              <a:defRPr sz="1600" b="1"/>
            </a:lvl5pPr>
            <a:lvl6pPr marL="2276709" indent="0">
              <a:buNone/>
              <a:defRPr sz="1600" b="1"/>
            </a:lvl6pPr>
            <a:lvl7pPr marL="2732043" indent="0">
              <a:buNone/>
              <a:defRPr sz="1600" b="1"/>
            </a:lvl7pPr>
            <a:lvl8pPr marL="3187392" indent="0">
              <a:buNone/>
              <a:defRPr sz="1600" b="1"/>
            </a:lvl8pPr>
            <a:lvl9pPr marL="3642734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6609" rIns="136609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5340" indent="0">
              <a:buNone/>
              <a:defRPr sz="2000" b="1"/>
            </a:lvl2pPr>
            <a:lvl3pPr marL="910686" indent="0">
              <a:buNone/>
              <a:defRPr sz="1800" b="1"/>
            </a:lvl3pPr>
            <a:lvl4pPr marL="1366023" indent="0">
              <a:buNone/>
              <a:defRPr sz="1600" b="1"/>
            </a:lvl4pPr>
            <a:lvl5pPr marL="1821366" indent="0">
              <a:buNone/>
              <a:defRPr sz="1600" b="1"/>
            </a:lvl5pPr>
            <a:lvl6pPr marL="2276709" indent="0">
              <a:buNone/>
              <a:defRPr sz="1600" b="1"/>
            </a:lvl6pPr>
            <a:lvl7pPr marL="2732043" indent="0">
              <a:buNone/>
              <a:defRPr sz="1600" b="1"/>
            </a:lvl7pPr>
            <a:lvl8pPr marL="3187392" indent="0">
              <a:buNone/>
              <a:defRPr sz="1600" b="1"/>
            </a:lvl8pPr>
            <a:lvl9pPr marL="3642734" indent="0">
              <a:buNone/>
              <a:defRPr sz="1600" b="1"/>
            </a:lvl9pPr>
          </a:lstStyle>
          <a:p>
            <a:pPr marL="0" lvl="0" indent="0" algn="l" defTabSz="910686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sk-SK"/>
              <a:t>Kliknite sem a upravte štýly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27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3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99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066" rIns="91066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5340" indent="0">
              <a:buNone/>
              <a:defRPr sz="1200"/>
            </a:lvl2pPr>
            <a:lvl3pPr marL="910686" indent="0">
              <a:buNone/>
              <a:defRPr sz="1000"/>
            </a:lvl3pPr>
            <a:lvl4pPr marL="1366023" indent="0">
              <a:buNone/>
              <a:defRPr sz="900"/>
            </a:lvl4pPr>
            <a:lvl5pPr marL="1821366" indent="0">
              <a:buNone/>
              <a:defRPr sz="900"/>
            </a:lvl5pPr>
            <a:lvl6pPr marL="2276709" indent="0">
              <a:buNone/>
              <a:defRPr sz="900"/>
            </a:lvl6pPr>
            <a:lvl7pPr marL="2732043" indent="0">
              <a:buNone/>
              <a:defRPr sz="900"/>
            </a:lvl7pPr>
            <a:lvl8pPr marL="3187392" indent="0">
              <a:buNone/>
              <a:defRPr sz="900"/>
            </a:lvl8pPr>
            <a:lvl9pPr marL="3642734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896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0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545" tIns="91066" rIns="45545" bIns="91066"/>
          <a:lstStyle/>
          <a:p>
            <a:r>
              <a:rPr lang="sk-SK"/>
              <a:t>Kliknite sem a upravte štýl predlohy nadpisov.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13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emf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Relationship Id="rId22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82048" cy="1499616"/>
          </a:xfrm>
          <a:prstGeom prst="rect">
            <a:avLst/>
          </a:prstGeom>
        </p:spPr>
        <p:txBody>
          <a:bodyPr vert="horz" lIns="91066" tIns="45545" rIns="91066" bIns="45545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10782048" cy="4023360"/>
          </a:xfrm>
          <a:prstGeom prst="rect">
            <a:avLst/>
          </a:prstGeom>
        </p:spPr>
        <p:txBody>
          <a:bodyPr vert="horz" lIns="45545" tIns="45545" rIns="45545" bIns="45545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61"/>
          <p:cNvSpPr>
            <a:spLocks noChangeArrowheads="1"/>
          </p:cNvSpPr>
          <p:nvPr/>
        </p:nvSpPr>
        <p:spPr bwMode="auto">
          <a:xfrm>
            <a:off x="15" y="44130"/>
            <a:ext cx="183975" cy="36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" name="Rectangle 62"/>
          <p:cNvSpPr>
            <a:spLocks noChangeArrowheads="1"/>
          </p:cNvSpPr>
          <p:nvPr/>
        </p:nvSpPr>
        <p:spPr bwMode="auto">
          <a:xfrm>
            <a:off x="17" y="688537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63"/>
          <p:cNvSpPr>
            <a:spLocks noChangeArrowheads="1"/>
          </p:cNvSpPr>
          <p:nvPr/>
        </p:nvSpPr>
        <p:spPr bwMode="auto">
          <a:xfrm>
            <a:off x="17" y="936184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64"/>
          <p:cNvSpPr>
            <a:spLocks noChangeArrowheads="1"/>
          </p:cNvSpPr>
          <p:nvPr/>
        </p:nvSpPr>
        <p:spPr bwMode="auto">
          <a:xfrm>
            <a:off x="17" y="1193359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65"/>
          <p:cNvSpPr>
            <a:spLocks noChangeArrowheads="1"/>
          </p:cNvSpPr>
          <p:nvPr/>
        </p:nvSpPr>
        <p:spPr bwMode="auto">
          <a:xfrm>
            <a:off x="17" y="1517212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66"/>
          <p:cNvSpPr>
            <a:spLocks noChangeArrowheads="1"/>
          </p:cNvSpPr>
          <p:nvPr/>
        </p:nvSpPr>
        <p:spPr bwMode="auto">
          <a:xfrm>
            <a:off x="17" y="1726758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67"/>
          <p:cNvSpPr>
            <a:spLocks noChangeArrowheads="1"/>
          </p:cNvSpPr>
          <p:nvPr/>
        </p:nvSpPr>
        <p:spPr bwMode="auto">
          <a:xfrm>
            <a:off x="17" y="2079184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68"/>
          <p:cNvSpPr>
            <a:spLocks noChangeArrowheads="1"/>
          </p:cNvSpPr>
          <p:nvPr/>
        </p:nvSpPr>
        <p:spPr bwMode="auto">
          <a:xfrm>
            <a:off x="17" y="2317312"/>
            <a:ext cx="215971" cy="26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066" tIns="45545" rIns="91066" bIns="455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06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0" name="Skupina 39"/>
          <p:cNvGrpSpPr/>
          <p:nvPr/>
        </p:nvGrpSpPr>
        <p:grpSpPr>
          <a:xfrm>
            <a:off x="1763064" y="6426890"/>
            <a:ext cx="10203193" cy="361950"/>
            <a:chOff x="1763062" y="6426889"/>
            <a:chExt cx="10203193" cy="361950"/>
          </a:xfrm>
        </p:grpSpPr>
        <p:grpSp>
          <p:nvGrpSpPr>
            <p:cNvPr id="38" name="Skupina 37"/>
            <p:cNvGrpSpPr/>
            <p:nvPr userDrawn="1"/>
          </p:nvGrpSpPr>
          <p:grpSpPr>
            <a:xfrm>
              <a:off x="1763062" y="6426889"/>
              <a:ext cx="4286823" cy="361950"/>
              <a:chOff x="1763062" y="6426889"/>
              <a:chExt cx="4286823" cy="361950"/>
            </a:xfrm>
          </p:grpSpPr>
          <p:pic>
            <p:nvPicPr>
              <p:cNvPr id="1084" name="Obrázok 12" descr="ARR_lg_new_cmyk_SK"/>
              <p:cNvPicPr>
                <a:picLocks noChangeAspect="1" noChangeArrowheads="1"/>
              </p:cNvPicPr>
              <p:nvPr userDrawn="1"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062" y="6426889"/>
                <a:ext cx="676275" cy="361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3" name="Obrázok 13"/>
              <p:cNvPicPr>
                <a:picLocks noChangeAspect="1" noChangeArrowheads="1"/>
              </p:cNvPicPr>
              <p:nvPr userDrawn="1"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2279" y="6484039"/>
                <a:ext cx="466725" cy="247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2" name="Obrázok 14" descr="http://ea-rtu.tuke.sk/archiv/Pristupny/logomanual/TU%20logo%20Corel8.jpg"/>
              <p:cNvPicPr>
                <a:picLocks noChangeAspect="1" noChangeArrowheads="1"/>
              </p:cNvPicPr>
              <p:nvPr userDrawn="1"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1946" y="6509756"/>
                <a:ext cx="257175" cy="25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1" name="Obrázok 15"/>
              <p:cNvPicPr>
                <a:picLocks noChangeAspect="1" noChangeArrowheads="1"/>
              </p:cNvPicPr>
              <p:nvPr userDrawn="1"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6825" y="6464989"/>
                <a:ext cx="409575" cy="323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0" name="Obrázok 16"/>
              <p:cNvPicPr>
                <a:picLocks noChangeAspect="1" noChangeArrowheads="1"/>
              </p:cNvPicPr>
              <p:nvPr userDrawn="1"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342" y="6546881"/>
                <a:ext cx="523875" cy="209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9" name="Obrázok 17"/>
              <p:cNvPicPr>
                <a:picLocks noChangeAspect="1" noChangeArrowheads="1"/>
              </p:cNvPicPr>
              <p:nvPr userDrawn="1"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6665" y="6480207"/>
                <a:ext cx="231431" cy="276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8" name="Obrázok 18" descr="KSK_logo_cmyk"/>
              <p:cNvPicPr>
                <a:picLocks noChangeAspect="1" noChangeArrowheads="1"/>
              </p:cNvPicPr>
              <p:nvPr userDrawn="1"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4376" y="6526902"/>
                <a:ext cx="752475" cy="238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7" name="Obrázok 1" descr="Karpatska Ukraina-2 COA.svg"/>
              <p:cNvPicPr>
                <a:picLocks noChangeAspect="1" noChangeArrowheads="1"/>
              </p:cNvPicPr>
              <p:nvPr userDrawn="1"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9793" y="6484039"/>
                <a:ext cx="250092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9" name="Obrázok 38"/>
            <p:cNvPicPr>
              <a:picLocks noChangeAspect="1"/>
            </p:cNvPicPr>
            <p:nvPr userDrawn="1"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879" y="6460227"/>
              <a:ext cx="5675376" cy="304800"/>
            </a:xfrm>
            <a:prstGeom prst="rect">
              <a:avLst/>
            </a:prstGeom>
          </p:spPr>
        </p:pic>
      </p:grpSp>
      <p:grpSp>
        <p:nvGrpSpPr>
          <p:cNvPr id="41" name="Skupina 22"/>
          <p:cNvGrpSpPr>
            <a:grpSpLocks/>
          </p:cNvGrpSpPr>
          <p:nvPr/>
        </p:nvGrpSpPr>
        <p:grpSpPr bwMode="auto">
          <a:xfrm>
            <a:off x="258433" y="6385559"/>
            <a:ext cx="955675" cy="412750"/>
            <a:chOff x="0" y="0"/>
            <a:chExt cx="9556" cy="4121"/>
          </a:xfrm>
        </p:grpSpPr>
        <p:pic>
          <p:nvPicPr>
            <p:cNvPr id="42" name="Obrázok 19" descr="4140_1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96" b="20480"/>
            <a:stretch>
              <a:fillRect/>
            </a:stretch>
          </p:blipFill>
          <p:spPr bwMode="auto">
            <a:xfrm>
              <a:off x="2762" y="0"/>
              <a:ext cx="6794" cy="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Obrázok 20" descr="https://upload.wikimedia.org/wikipedia/commons/thumb/d/d2/Coat_of_arms_of_Slovakia.svg/220px-Coat_of_arms_of_Slovakia.svg.png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95"/>
              <a:ext cx="2825" cy="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341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2" r:id="rId9"/>
    <p:sldLayoutId id="2147483863" r:id="rId10"/>
  </p:sldLayoutIdLst>
  <p:hf sldNum="0" hdr="0" ftr="0" dt="0"/>
  <p:txStyles>
    <p:titleStyle>
      <a:lvl1pPr algn="l" defTabSz="910686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066" indent="-91066" algn="l" defTabSz="91068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4104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6237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1941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4084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0686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56393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1211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56919" indent="-136609" algn="l" defTabSz="9106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40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86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23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366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709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043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392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734" algn="l" defTabSz="9106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/>
              <a:t>FILOZOFIA PROJEKTU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b="1" dirty="0"/>
              <a:t>RNDr. Andrej Šteiner, PhD.</a:t>
            </a:r>
          </a:p>
          <a:p>
            <a:pPr algn="ctr"/>
            <a:r>
              <a:rPr lang="sk-SK" dirty="0"/>
              <a:t>Karpatský rozvojový inštitút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9.3.2016</a:t>
            </a:r>
          </a:p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440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Problém 1: </a:t>
            </a:r>
            <a:r>
              <a:rPr lang="sk-SK" sz="2800" b="1" dirty="0"/>
              <a:t>Nízka úroveň cezhraničnej spolupráce na lokálnej a regionálnej úrovni pri SK-UA cezhraničnom plánovaní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86420" y="2106891"/>
            <a:ext cx="10782048" cy="4023360"/>
          </a:xfrm>
        </p:spPr>
        <p:txBody>
          <a:bodyPr>
            <a:normAutofit/>
          </a:bodyPr>
          <a:lstStyle/>
          <a:p>
            <a:r>
              <a:rPr lang="sk-SK" sz="2600" b="1" dirty="0">
                <a:solidFill>
                  <a:srgbClr val="C00000"/>
                </a:solidFill>
              </a:rPr>
              <a:t>Príčiny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Odlišné spôsoby plánovania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Metodika plánovania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Dáta a ich zber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Inštitúcie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Neexistencia permanentnej spoločnej SK-UA platformy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Nižšie vzájomné porozumenie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Doteraz vytvorené cezhraničné stratégie nie sú implementované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Nie sú zahrnuté do oficiálnych dokumentov verejnej správy</a:t>
            </a:r>
          </a:p>
          <a:p>
            <a:pPr marL="956216" lvl="3" indent="-455340">
              <a:buFont typeface="Courier New" pitchFamily="49" charset="0"/>
              <a:buChar char="o"/>
            </a:pPr>
            <a:r>
              <a:rPr lang="sk-SK" sz="2000" dirty="0"/>
              <a:t>Nemajú vytvorené akčné plány a pridelené financie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3691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Problém 1: </a:t>
            </a:r>
            <a:r>
              <a:rPr lang="sk-SK" sz="2800" b="1" dirty="0"/>
              <a:t>Nízka úroveň cezhraničnej spolupráce na lokálnej a regionálnej úrovni pri SK-UA cezhraničnom plánovaní</a:t>
            </a:r>
            <a:endParaRPr lang="sk-SK" sz="2800" dirty="0"/>
          </a:p>
        </p:txBody>
      </p:sp>
      <p:sp>
        <p:nvSpPr>
          <p:cNvPr id="6" name="Zástupný symbol obsahu 2"/>
          <p:cNvSpPr>
            <a:spLocks noGrp="1"/>
          </p:cNvSpPr>
          <p:nvPr>
            <p:ph idx="1"/>
          </p:nvPr>
        </p:nvSpPr>
        <p:spPr>
          <a:xfrm>
            <a:off x="986420" y="2106891"/>
            <a:ext cx="10782048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600" b="1" dirty="0">
                <a:solidFill>
                  <a:srgbClr val="C00000"/>
                </a:solidFill>
              </a:rPr>
              <a:t>Dôsledky</a:t>
            </a:r>
          </a:p>
          <a:p>
            <a:pPr marL="512257" indent="-512257">
              <a:buFont typeface="Wingdings" pitchFamily="2" charset="2"/>
              <a:buChar char="Ø"/>
            </a:pPr>
            <a:r>
              <a:rPr lang="sk-SK" dirty="0"/>
              <a:t>Často nie je koordinovaná cezhraničná infraštruktúra, využívanie územia a aktivity</a:t>
            </a:r>
          </a:p>
          <a:p>
            <a:endParaRPr lang="sk-SK" sz="26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sk-SK" sz="2600" b="1" dirty="0">
                <a:solidFill>
                  <a:srgbClr val="C00000"/>
                </a:solidFill>
              </a:rPr>
              <a:t>Projektové výstupy/projekt</a:t>
            </a:r>
          </a:p>
          <a:p>
            <a:pPr marL="512257" indent="-512257">
              <a:buFont typeface="Wingdings" pitchFamily="2" charset="2"/>
              <a:buChar char="Ø"/>
            </a:pPr>
            <a:r>
              <a:rPr lang="sk-SK" dirty="0"/>
              <a:t>Zhrňuje, analyzuje a </a:t>
            </a:r>
            <a:r>
              <a:rPr lang="sk-SK" dirty="0" err="1"/>
              <a:t>komparuje</a:t>
            </a:r>
            <a:r>
              <a:rPr lang="sk-SK" dirty="0"/>
              <a:t> SK-UA plánovací rámec</a:t>
            </a:r>
          </a:p>
          <a:p>
            <a:pPr marL="512257" indent="-512257">
              <a:buFont typeface="Wingdings" pitchFamily="2" charset="2"/>
              <a:buChar char="Ø"/>
            </a:pPr>
            <a:r>
              <a:rPr lang="sk-SK" dirty="0"/>
              <a:t>Vytvára POPS ako základ pre budúcu oficiálnu platformu SK-UA plánovačov</a:t>
            </a:r>
          </a:p>
          <a:p>
            <a:pPr marL="512257" indent="-512257">
              <a:buFont typeface="Wingdings" pitchFamily="2" charset="2"/>
              <a:buChar char="Ø"/>
            </a:pPr>
            <a:r>
              <a:rPr lang="sk-SK" dirty="0"/>
              <a:t>Prispieva k zvyšovaniu vedomostí plánovačov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3691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Problém 2: </a:t>
            </a:r>
            <a:r>
              <a:rPr lang="sk-SK" sz="2800" b="1" dirty="0"/>
              <a:t>Nedostatočné zahrňovanie Globálnych Hrozieb do plánovacích procesov a plánov, ak, tak len fragmentovite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80689" y="2125745"/>
            <a:ext cx="10782048" cy="4023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600" b="1" dirty="0">
                <a:solidFill>
                  <a:srgbClr val="C00000"/>
                </a:solidFill>
              </a:rPr>
              <a:t>Príčiny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Nedostatočné uvedomenie a vedomosti plánovačov 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Neexistuje metodika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Nedostatok dobrých príkladov</a:t>
            </a:r>
          </a:p>
          <a:p>
            <a:pPr marL="455340" indent="-455340">
              <a:buNone/>
            </a:pPr>
            <a:r>
              <a:rPr lang="sk-SK" sz="2600" b="1" dirty="0">
                <a:solidFill>
                  <a:srgbClr val="C00000"/>
                </a:solidFill>
              </a:rPr>
              <a:t>Dôsledky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Zvýšené škody na zdraví a majetku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Zvýšené nároky na, príp. neefektívne využívanie verejných zdrojov  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Škody pre biznis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3691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Problém 2: </a:t>
            </a:r>
            <a:r>
              <a:rPr lang="sk-SK" sz="2800" b="1" dirty="0"/>
              <a:t>Nedostatočné zahrňovanie Globálnych hrozieb do plánovacích procesov a plánov, ak, tak len fragmentovite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80689" y="2125745"/>
            <a:ext cx="10782048" cy="4023360"/>
          </a:xfrm>
        </p:spPr>
        <p:txBody>
          <a:bodyPr>
            <a:normAutofit/>
          </a:bodyPr>
          <a:lstStyle/>
          <a:p>
            <a:pPr marL="455340" indent="-455340">
              <a:buNone/>
            </a:pPr>
            <a:r>
              <a:rPr lang="sk-SK" sz="2600" b="1" dirty="0">
                <a:solidFill>
                  <a:srgbClr val="C00000"/>
                </a:solidFill>
              </a:rPr>
              <a:t>Projektové výstupy/projekt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Porozumiteľným spôsobom spracováva popis ohrození a ich vplyvov na regionálnu a lokálnu úroveň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Identifikuje adaptačné opatrenia pre jednotlivé ohrozenia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Spracuje metodiku zapracovania ohrození do lokálneho/regionálneho plánovania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Pilotne spracuje rámcovú SK-UA stratégiu pre adaptáciu na vonkajšie ohrozenia v časti projektového územia </a:t>
            </a:r>
          </a:p>
          <a:p>
            <a:pPr marL="455340" indent="-455340">
              <a:buFont typeface="Wingdings" pitchFamily="2" charset="2"/>
              <a:buChar char="Ø"/>
            </a:pPr>
            <a:r>
              <a:rPr lang="sk-SK" dirty="0"/>
              <a:t>Buduje povedomie a vedomosti plánovačov a ďalších volených a výkonných zástupcov verejnej správy</a:t>
            </a:r>
          </a:p>
        </p:txBody>
      </p:sp>
    </p:spTree>
    <p:extLst>
      <p:ext uri="{BB962C8B-B14F-4D97-AF65-F5344CB8AC3E}">
        <p14:creationId xmlns:p14="http://schemas.microsoft.com/office/powerpoint/2010/main" val="203691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Prečo sa tým zaoberáme -na príklade globálnej hrozby – zmena klímy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128" y="2298872"/>
            <a:ext cx="4351278" cy="36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0294" y="2298873"/>
            <a:ext cx="4344810" cy="36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22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Ako si predstaviť rozsah zmeny klímy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155" y="1824878"/>
            <a:ext cx="2517259" cy="137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923" y="3292747"/>
            <a:ext cx="2518491" cy="137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179" y="1824877"/>
            <a:ext cx="2517259" cy="137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178" y="3322224"/>
            <a:ext cx="2517259" cy="137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154" y="1840528"/>
            <a:ext cx="2104028" cy="131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2428" y="1824877"/>
            <a:ext cx="2105281" cy="131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5562" y="3536132"/>
            <a:ext cx="2813732" cy="256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23" y="4819572"/>
            <a:ext cx="2496558" cy="140431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178" y="4819571"/>
            <a:ext cx="2496560" cy="14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0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Spravovanie na miestnej a regionálnej úrovni málo zohľadňuje dopady zmeny klímy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20219" y="2084832"/>
            <a:ext cx="7637374" cy="2599135"/>
          </a:xfrm>
          <a:prstGeom prst="rect">
            <a:avLst/>
          </a:prstGeom>
        </p:spPr>
        <p:txBody>
          <a:bodyPr/>
          <a:lstStyle>
            <a:lvl1pPr marL="91066" indent="-91066" algn="l" defTabSz="91068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4104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237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1941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4084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0686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6393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1211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56919" indent="-136609" algn="l" defTabSz="91068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sk-SK" altLang="sk-SK" sz="2600" b="1" dirty="0">
                <a:solidFill>
                  <a:srgbClr val="C00000"/>
                </a:solidFill>
              </a:rPr>
              <a:t>Príklady</a:t>
            </a:r>
            <a:endParaRPr lang="sk-SK" altLang="sk-SK" sz="2000" dirty="0"/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Plytvanie verejnými prostriedkami na lyžiarske strediská pod 800-900 m </a:t>
            </a:r>
            <a:r>
              <a:rPr lang="sk-SK" altLang="sk-SK" sz="2000" dirty="0" err="1"/>
              <a:t>n.v</a:t>
            </a:r>
            <a:r>
              <a:rPr lang="sk-SK" altLang="sk-SK" sz="2000" dirty="0"/>
              <a:t>. </a:t>
            </a:r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Referendá o rozhodovaní pri umiestnení zelene či parkovacích miest</a:t>
            </a:r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Sústredenie sa hlavne na fluviálne záplavy </a:t>
            </a:r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Výstavba ekonomicky, energeticky mikroklimaticky nevýhodných stavieb, nákup autobusov bez klimatizácie, povoľovanie stavieb, zabraňujúcich ventilácii vzduchu</a:t>
            </a:r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Znižovanie priepustnosti povrchov</a:t>
            </a:r>
          </a:p>
          <a:p>
            <a:pPr marL="548266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altLang="sk-SK" sz="2000" dirty="0"/>
              <a:t>...</a:t>
            </a:r>
          </a:p>
        </p:txBody>
      </p:sp>
      <p:pic>
        <p:nvPicPr>
          <p:cNvPr id="4" name="Picture 16" descr="1166725_zjazdovka-stredisko-lyze-lyzovanie-slovensko-sneh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1502" y="2084832"/>
            <a:ext cx="3454963" cy="1449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vodazochovatasr_r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1502" y="3714665"/>
            <a:ext cx="3454963" cy="155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sucho-tex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6720" y="4416262"/>
            <a:ext cx="3548971" cy="176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Zaplavený juh Slovensk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0886" y="4922489"/>
            <a:ext cx="2690023" cy="126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96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na to?</a:t>
            </a:r>
          </a:p>
        </p:txBody>
      </p:sp>
      <p:sp>
        <p:nvSpPr>
          <p:cNvPr id="3" name="Obdĺžnik 2"/>
          <p:cNvSpPr>
            <a:spLocks noChangeArrowheads="1"/>
          </p:cNvSpPr>
          <p:nvPr/>
        </p:nvSpPr>
        <p:spPr bwMode="auto">
          <a:xfrm>
            <a:off x="604299" y="1838595"/>
            <a:ext cx="8735645" cy="49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254" tIns="38115" rIns="76254" bIns="38115">
            <a:spAutoFit/>
          </a:bodyPr>
          <a:lstStyle>
            <a:lvl1pPr marL="457200" indent="-4572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9pPr>
          </a:lstStyle>
          <a:p>
            <a:pPr marL="428916" indent="-428916" defTabSz="762602" eaLnBrk="0" fontAlgn="base" hangingPunct="0">
              <a:spcBef>
                <a:spcPct val="0"/>
              </a:spcBef>
              <a:spcAft>
                <a:spcPts val="2511"/>
              </a:spcAft>
              <a:buFont typeface="+mj-lt"/>
              <a:buAutoNum type="arabicPeriod"/>
            </a:pPr>
            <a:r>
              <a:rPr lang="sk-SK" altLang="sk-SK" sz="2700" dirty="0">
                <a:latin typeface="+mn-lt"/>
                <a:ea typeface="MS Mincho"/>
                <a:cs typeface="Times New Roman" panose="02020603050405020304" pitchFamily="18" charset="0"/>
              </a:rPr>
              <a:t>Pripraviť prostredie pre realizáciu adaptačného procesu  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555" y="2592325"/>
            <a:ext cx="4530079" cy="357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6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na to?</a:t>
            </a:r>
          </a:p>
        </p:txBody>
      </p:sp>
      <p:sp>
        <p:nvSpPr>
          <p:cNvPr id="3" name="Obdĺžnik 2"/>
          <p:cNvSpPr>
            <a:spLocks noChangeArrowheads="1"/>
          </p:cNvSpPr>
          <p:nvPr/>
        </p:nvSpPr>
        <p:spPr bwMode="auto">
          <a:xfrm>
            <a:off x="604299" y="1838595"/>
            <a:ext cx="6076419" cy="9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254" tIns="38115" rIns="76254" bIns="38115">
            <a:spAutoFit/>
          </a:bodyPr>
          <a:lstStyle>
            <a:lvl1pPr marL="457200" indent="-4572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9pPr>
          </a:lstStyle>
          <a:p>
            <a:pPr marL="514350" indent="-514350" defTabSz="762602" eaLnBrk="0" fontAlgn="base" hangingPunct="0">
              <a:spcBef>
                <a:spcPct val="0"/>
              </a:spcBef>
              <a:spcAft>
                <a:spcPts val="2511"/>
              </a:spcAft>
              <a:buFont typeface="+mj-lt"/>
              <a:buAutoNum type="arabicPeriod" startAt="2"/>
            </a:pPr>
            <a:r>
              <a:rPr lang="sk-SK" altLang="sk-SK" sz="2700" dirty="0">
                <a:latin typeface="+mn-lt"/>
                <a:ea typeface="MS Mincho"/>
                <a:cs typeface="Times New Roman" panose="02020603050405020304" pitchFamily="18" charset="0"/>
              </a:rPr>
              <a:t>Zhodnotenie rizík a zraniteľnosti územia na vplyvy zmeny klímy  </a:t>
            </a:r>
          </a:p>
        </p:txBody>
      </p:sp>
      <p:pic>
        <p:nvPicPr>
          <p:cNvPr id="5" name="Obrázok 12" descr="vyhodnotenie_suma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3872" y="2746566"/>
            <a:ext cx="3851583" cy="34558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6817300" y="237996"/>
            <a:ext cx="5328047" cy="6155602"/>
          </a:xfrm>
          <a:prstGeom prst="rect">
            <a:avLst/>
          </a:prstGeom>
          <a:noFill/>
        </p:spPr>
        <p:txBody>
          <a:bodyPr lIns="76290" tIns="38135" rIns="76290" bIns="38135">
            <a:spAutoFit/>
          </a:bodyPr>
          <a:lstStyle/>
          <a:p>
            <a:pPr defTabSz="762968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sk-SK" sz="2200" b="1" dirty="0">
                <a:solidFill>
                  <a:srgbClr val="C00000"/>
                </a:solidFill>
                <a:sym typeface="Lucida Grande" pitchFamily="1" charset="0"/>
              </a:rPr>
              <a:t>Analyzované faktory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koncentrácia skupín obyvateľov nad 75 rokov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detí do 4 rokov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cirkulácia </a:t>
            </a:r>
            <a:r>
              <a:rPr lang="sk-SK" sz="2200" dirty="0" err="1">
                <a:solidFill>
                  <a:srgbClr val="000000"/>
                </a:solidFill>
                <a:sym typeface="Lucida Grande" pitchFamily="1" charset="0"/>
              </a:rPr>
              <a:t>ochladz</a:t>
            </a: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. vzduchu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tepelná priepustnosť budov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koncentrácia ľudí na najvyšších podlažiach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výskyt spevnených plôch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 err="1">
                <a:solidFill>
                  <a:srgbClr val="000000"/>
                </a:solidFill>
                <a:sym typeface="Lucida Grande" pitchFamily="1" charset="0"/>
              </a:rPr>
              <a:t>pokryvnosť</a:t>
            </a: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 zelených plôch</a:t>
            </a:r>
            <a:endParaRPr lang="sk-SK" sz="2200" u="sng" dirty="0">
              <a:solidFill>
                <a:srgbClr val="000000"/>
              </a:solidFill>
              <a:sym typeface="Lucida Grande" pitchFamily="1" charset="0"/>
            </a:endParaRP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dostupnosť zelených plôch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úroveň vedomostí obyvateľov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informačné aktivity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systémy včasného varovania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dostupnosť klimatizácie v MAD</a:t>
            </a:r>
          </a:p>
          <a:p>
            <a:pPr marL="342900" indent="-342900" defTabSz="762968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dostupnosť zdravotníckej pomoci</a:t>
            </a:r>
          </a:p>
        </p:txBody>
      </p:sp>
    </p:spTree>
    <p:extLst>
      <p:ext uri="{BB962C8B-B14F-4D97-AF65-F5344CB8AC3E}">
        <p14:creationId xmlns:p14="http://schemas.microsoft.com/office/powerpoint/2010/main" val="1808762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na to?</a:t>
            </a:r>
          </a:p>
        </p:txBody>
      </p:sp>
      <p:sp>
        <p:nvSpPr>
          <p:cNvPr id="3" name="Obdĺžnik 2"/>
          <p:cNvSpPr>
            <a:spLocks noChangeArrowheads="1"/>
          </p:cNvSpPr>
          <p:nvPr/>
        </p:nvSpPr>
        <p:spPr bwMode="auto">
          <a:xfrm>
            <a:off x="604299" y="1838595"/>
            <a:ext cx="6076419" cy="49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254" tIns="38115" rIns="76254" bIns="38115">
            <a:spAutoFit/>
          </a:bodyPr>
          <a:lstStyle>
            <a:lvl1pPr marL="457200" indent="-4572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9pPr>
          </a:lstStyle>
          <a:p>
            <a:pPr marL="514350" indent="-514350" defTabSz="762602" eaLnBrk="0" fontAlgn="base" hangingPunct="0">
              <a:spcBef>
                <a:spcPct val="0"/>
              </a:spcBef>
              <a:spcAft>
                <a:spcPts val="2511"/>
              </a:spcAft>
              <a:buFont typeface="+mj-lt"/>
              <a:buAutoNum type="arabicPeriod" startAt="3"/>
            </a:pPr>
            <a:r>
              <a:rPr lang="sk-SK" altLang="sk-SK" sz="2700" dirty="0">
                <a:latin typeface="+mn-lt"/>
                <a:ea typeface="MS Mincho"/>
                <a:cs typeface="Times New Roman" panose="02020603050405020304" pitchFamily="18" charset="0"/>
              </a:rPr>
              <a:t>Vytvorenie adaptačného plánu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5598367" y="2218070"/>
            <a:ext cx="6764694" cy="4108888"/>
          </a:xfrm>
          <a:prstGeom prst="rect">
            <a:avLst/>
          </a:prstGeom>
          <a:noFill/>
        </p:spPr>
        <p:txBody>
          <a:bodyPr wrap="square" lIns="76290" tIns="38135" rIns="76290" bIns="38135">
            <a:spAutoFit/>
          </a:bodyPr>
          <a:lstStyle/>
          <a:p>
            <a:pPr defTabSz="763428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sk-SK" sz="2200" b="1" dirty="0">
                <a:solidFill>
                  <a:srgbClr val="C00000"/>
                </a:solidFill>
                <a:sym typeface="Lucida Grande" pitchFamily="1" charset="0"/>
              </a:rPr>
              <a:t>Programy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Tienenie verejných priestranstiev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Ochladzovanie verejných priestranstiev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Ochladzovanie vnútorných priestorov budov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Rizikové budovy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Rozvoj správnych vzorcov správania sa počas horúčav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Zvýšenie a skvalitnenie ochladzovacích miest a miest pre osvieženie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Stimulácia obyvateľov k realizácii adaptačných opatrení</a:t>
            </a:r>
          </a:p>
          <a:p>
            <a:pPr marL="342900" indent="-342900" defTabSz="763428" eaLnBrk="0" fontAlgn="base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sk-SK" sz="2200" dirty="0">
                <a:solidFill>
                  <a:srgbClr val="000000"/>
                </a:solidFill>
                <a:sym typeface="Lucida Grande" pitchFamily="1" charset="0"/>
              </a:rPr>
              <a:t>Správne rozhodovanie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195" y="2295594"/>
            <a:ext cx="3742134" cy="396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5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na to?</a:t>
            </a:r>
          </a:p>
        </p:txBody>
      </p:sp>
      <p:sp>
        <p:nvSpPr>
          <p:cNvPr id="3" name="Obdĺžnik 2"/>
          <p:cNvSpPr>
            <a:spLocks noChangeArrowheads="1"/>
          </p:cNvSpPr>
          <p:nvPr/>
        </p:nvSpPr>
        <p:spPr bwMode="auto">
          <a:xfrm>
            <a:off x="604299" y="1838595"/>
            <a:ext cx="6076419" cy="49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254" tIns="38115" rIns="76254" bIns="38115">
            <a:spAutoFit/>
          </a:bodyPr>
          <a:lstStyle>
            <a:lvl1pPr marL="457200" indent="-4572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Lucida Grande" pitchFamily="1" charset="0"/>
                <a:ea typeface="Heiti SC Light" pitchFamily="1" charset="-122"/>
                <a:sym typeface="Lucida Grande" pitchFamily="1" charset="0"/>
              </a:defRPr>
            </a:lvl9pPr>
          </a:lstStyle>
          <a:p>
            <a:pPr marL="429687" indent="-429687" defTabSz="763978" eaLnBrk="0" fontAlgn="base" hangingPunct="0">
              <a:spcBef>
                <a:spcPct val="0"/>
              </a:spcBef>
              <a:spcAft>
                <a:spcPts val="2511"/>
              </a:spcAft>
              <a:buFont typeface="+mj-lt"/>
              <a:buAutoNum type="arabicPeriod" startAt="4"/>
            </a:pPr>
            <a:r>
              <a:rPr lang="sk-SK" altLang="sk-SK" sz="2700" dirty="0">
                <a:latin typeface="+mn-lt"/>
                <a:cs typeface="Times New Roman" panose="02020603050405020304" pitchFamily="18" charset="0"/>
              </a:rPr>
              <a:t>Implementácia adaptačného plánu</a:t>
            </a:r>
            <a:endParaRPr lang="sk-SK" altLang="sk-SK" sz="2700" dirty="0">
              <a:latin typeface="+mn-lt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9404" y="2545191"/>
            <a:ext cx="7392796" cy="373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16051" y="2435357"/>
            <a:ext cx="5782346" cy="384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634" y="3214556"/>
            <a:ext cx="7502774" cy="243031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929" y="2545191"/>
            <a:ext cx="3456271" cy="347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3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prinesie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626998" y="2084832"/>
            <a:ext cx="11179178" cy="3078095"/>
          </a:xfrm>
          <a:prstGeom prst="rect">
            <a:avLst/>
          </a:prstGeom>
          <a:noFill/>
        </p:spPr>
        <p:txBody>
          <a:bodyPr wrap="square" lIns="76453" tIns="38223" rIns="76453" bIns="38223">
            <a:spAutoFit/>
          </a:bodyPr>
          <a:lstStyle/>
          <a:p>
            <a:pPr marL="621179" indent="-621179" defTabSz="764619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sk-SK" sz="3000" dirty="0">
                <a:solidFill>
                  <a:srgbClr val="000000"/>
                </a:solidFill>
                <a:sym typeface="Lucida Grande" pitchFamily="1" charset="0"/>
              </a:rPr>
              <a:t>Cielené plánovanie, s dôrazom na najviac zraniteľné územia</a:t>
            </a:r>
          </a:p>
          <a:p>
            <a:pPr marL="621179" indent="-621179" defTabSz="764619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sk-SK" sz="3000" dirty="0">
                <a:solidFill>
                  <a:srgbClr val="000000"/>
                </a:solidFill>
                <a:sym typeface="Lucida Grande" pitchFamily="1" charset="0"/>
              </a:rPr>
              <a:t>Zvýšenú pripravenosť (odolnosť) občanov a samospráv na vplyvy globálnej hrozby</a:t>
            </a:r>
          </a:p>
          <a:p>
            <a:pPr marL="621179" indent="-621179" defTabSz="764619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sk-SK" sz="3000" dirty="0">
                <a:solidFill>
                  <a:srgbClr val="000000"/>
                </a:solidFill>
                <a:sym typeface="Lucida Grande" pitchFamily="1" charset="0"/>
              </a:rPr>
              <a:t>Efektívnejšie vynakladanie verejných zdrojov</a:t>
            </a:r>
          </a:p>
          <a:p>
            <a:pPr marL="621179" indent="-621179" defTabSz="764619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sk-SK" sz="3000" dirty="0">
                <a:solidFill>
                  <a:srgbClr val="000000"/>
                </a:solidFill>
                <a:sym typeface="Lucida Grande" pitchFamily="1" charset="0"/>
              </a:rPr>
              <a:t>Znížené straty na zdraví, majetku a podnikaní</a:t>
            </a:r>
          </a:p>
        </p:txBody>
      </p:sp>
    </p:spTree>
    <p:extLst>
      <p:ext uri="{BB962C8B-B14F-4D97-AF65-F5344CB8AC3E}">
        <p14:creationId xmlns:p14="http://schemas.microsoft.com/office/powerpoint/2010/main" val="305204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085" y="167951"/>
            <a:ext cx="5141167" cy="6131661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6174512" y="662271"/>
            <a:ext cx="5796664" cy="3308927"/>
          </a:xfrm>
          <a:prstGeom prst="rect">
            <a:avLst/>
          </a:prstGeom>
          <a:noFill/>
        </p:spPr>
        <p:txBody>
          <a:bodyPr wrap="square" lIns="76526" tIns="38263" rIns="76526" bIns="38263" rtlCol="0">
            <a:spAutoFit/>
          </a:bodyPr>
          <a:lstStyle/>
          <a:p>
            <a:pPr defTabSz="76535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3500" i="1" dirty="0">
                <a:solidFill>
                  <a:srgbClr val="000000"/>
                </a:solidFill>
                <a:sym typeface="Lucida Grande" pitchFamily="1" charset="0"/>
              </a:rPr>
              <a:t>„Hral som v mnohých sci-fi filmoch a niečo vám poviem. Zmena klímy nie je sci-fi. Je to súčasnosť, ktorá má na nás vplyv už dnes a zároveň boj o dôstojný život či prežitie.“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8606314" y="3948894"/>
            <a:ext cx="3780420" cy="385050"/>
          </a:xfrm>
          <a:prstGeom prst="rect">
            <a:avLst/>
          </a:prstGeom>
          <a:noFill/>
        </p:spPr>
        <p:txBody>
          <a:bodyPr wrap="square" lIns="76526" tIns="38263" rIns="76526" bIns="38263" rtlCol="0">
            <a:spAutoFit/>
          </a:bodyPr>
          <a:lstStyle/>
          <a:p>
            <a:pPr defTabSz="76535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000" b="1" dirty="0">
                <a:solidFill>
                  <a:srgbClr val="808080">
                    <a:lumMod val="75000"/>
                  </a:srgbClr>
                </a:solidFill>
                <a:sym typeface="Lucida Grande" pitchFamily="1" charset="0"/>
              </a:rPr>
              <a:t>ARNOLD SCHWARZENEGGER</a:t>
            </a:r>
          </a:p>
        </p:txBody>
      </p:sp>
    </p:spTree>
    <p:extLst>
      <p:ext uri="{BB962C8B-B14F-4D97-AF65-F5344CB8AC3E}">
        <p14:creationId xmlns:p14="http://schemas.microsoft.com/office/powerpoint/2010/main" val="3055651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ktZIP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1" id="{0393B4FB-B30B-40AB-858A-EE8B1AAA7CA4}" vid="{5F81D6C7-06C3-4813-971E-831882ED0AD2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projektZIP</Template>
  <TotalTime>114</TotalTime>
  <Words>376</Words>
  <Application>Microsoft Office PowerPoint</Application>
  <PresentationFormat>Širokouhlá</PresentationFormat>
  <Paragraphs>88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6" baseType="lpstr">
      <vt:lpstr>Arial</vt:lpstr>
      <vt:lpstr>Calibri</vt:lpstr>
      <vt:lpstr>Courier New</vt:lpstr>
      <vt:lpstr>Heiti SC Light</vt:lpstr>
      <vt:lpstr>Lucida Grande</vt:lpstr>
      <vt:lpstr>MS Mincho</vt:lpstr>
      <vt:lpstr>Times New Roman</vt:lpstr>
      <vt:lpstr>Tw Cen MT</vt:lpstr>
      <vt:lpstr>Tw Cen MT Condensed</vt:lpstr>
      <vt:lpstr>Wingdings</vt:lpstr>
      <vt:lpstr>Wingdings 3</vt:lpstr>
      <vt:lpstr>projektZIP</vt:lpstr>
      <vt:lpstr>FILOZOFIA PROJEKTU</vt:lpstr>
      <vt:lpstr>Problém 1: Nízka úroveň cezhraničnej spolupráce na lokálnej a regionálnej úrovni pri SK-UA cezhraničnom plánovaní</vt:lpstr>
      <vt:lpstr>Problém 1: Nízka úroveň cezhraničnej spolupráce na lokálnej a regionálnej úrovni pri SK-UA cezhraničnom plánovaní</vt:lpstr>
      <vt:lpstr>Problém 2: Nedostatočné zahrňovanie Globálnych Hrozieb do plánovacích procesov a plánov, ak, tak len fragmentovite</vt:lpstr>
      <vt:lpstr>Problém 2: Nedostatočné zahrňovanie Globálnych hrozieb do plánovacích procesov a plánov, ak, tak len fragmentovite</vt:lpstr>
      <vt:lpstr>Prečo sa tým zaoberáme -na príklade globálnej hrozby – zmena klímy</vt:lpstr>
      <vt:lpstr>Ako si predstaviť rozsah zmeny klímy</vt:lpstr>
      <vt:lpstr>Spravovanie na miestnej a regionálnej úrovni málo zohľadňuje dopady zmeny klímy </vt:lpstr>
      <vt:lpstr>Ako na to?</vt:lpstr>
      <vt:lpstr>Ako na to?</vt:lpstr>
      <vt:lpstr>Ako na to?</vt:lpstr>
      <vt:lpstr>Ako na to?</vt:lpstr>
      <vt:lpstr>Čo to prinesie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FILOZOFIA PROJEKTU</dc:title>
  <dc:creator>P1</dc:creator>
  <cp:lastModifiedBy>Michal Schvalb</cp:lastModifiedBy>
  <cp:revision>15</cp:revision>
  <dcterms:created xsi:type="dcterms:W3CDTF">2016-02-24T19:56:37Z</dcterms:created>
  <dcterms:modified xsi:type="dcterms:W3CDTF">2016-03-08T13:38:04Z</dcterms:modified>
</cp:coreProperties>
</file>