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7"/>
  </p:notesMasterIdLst>
  <p:sldIdLst>
    <p:sldId id="256" r:id="rId2"/>
    <p:sldId id="300" r:id="rId3"/>
    <p:sldId id="285" r:id="rId4"/>
    <p:sldId id="303" r:id="rId5"/>
    <p:sldId id="304" r:id="rId6"/>
  </p:sldIdLst>
  <p:sldSz cx="9144000" cy="6858000" type="screen4x3"/>
  <p:notesSz cx="6805613" cy="99441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C48E"/>
    <a:srgbClr val="14E084"/>
    <a:srgbClr val="49B776"/>
    <a:srgbClr val="44EE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923" autoAdjust="0"/>
  </p:normalViewPr>
  <p:slideViewPr>
    <p:cSldViewPr snapToGrid="0">
      <p:cViewPr varScale="1">
        <p:scale>
          <a:sx n="89" d="100"/>
          <a:sy n="89" d="100"/>
        </p:scale>
        <p:origin x="1310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938CE-4EB8-45A5-9B84-98CEB804161B}" type="datetimeFigureOut">
              <a:rPr lang="nb-NO" smtClean="0"/>
              <a:t>09.03.2016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E3422-3415-48A5-B506-B680A96E8F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7090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-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E3422-3415-48A5-B506-B680A96E8F5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9154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E3422-3415-48A5-B506-B680A96E8F5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312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25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3F4F-51B2-42EE-AFA2-40C4572185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34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32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61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61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58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75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438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932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363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241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s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5691" y="1606032"/>
            <a:ext cx="7934325" cy="861791"/>
          </a:xfrm>
        </p:spPr>
        <p:txBody>
          <a:bodyPr/>
          <a:lstStyle>
            <a:lvl1pPr>
              <a:defRPr>
                <a:latin typeface="Franklin Gothic Demi" panose="020B0703020102020204" pitchFamily="34" charset="0"/>
              </a:defRPr>
            </a:lvl1pPr>
          </a:lstStyle>
          <a:p>
            <a:r>
              <a:rPr lang="en-US" dirty="0" err="1" smtClean="0"/>
              <a:t>Tittel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921477" y="186154"/>
            <a:ext cx="1053846" cy="347241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283" y="5033641"/>
            <a:ext cx="1584523" cy="1502128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468787" y="5070822"/>
            <a:ext cx="4178665" cy="406283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2000" b="0">
                <a:latin typeface="+mj-lt"/>
              </a:defRPr>
            </a:lvl1pPr>
            <a:lvl2pPr marL="457189" indent="0" algn="r">
              <a:lnSpc>
                <a:spcPct val="100000"/>
              </a:lnSpc>
              <a:buNone/>
              <a:defRPr sz="1800"/>
            </a:lvl2pPr>
            <a:lvl3pPr marL="914377" indent="0" algn="r">
              <a:buNone/>
              <a:defRPr sz="1600"/>
            </a:lvl3pPr>
            <a:lvl4pPr marL="1371566" indent="0" algn="r">
              <a:buNone/>
              <a:defRPr sz="1600"/>
            </a:lvl4pPr>
            <a:lvl5pPr marL="1828754" indent="0" algn="r">
              <a:buNone/>
              <a:defRPr sz="1600"/>
            </a:lvl5pPr>
          </a:lstStyle>
          <a:p>
            <a:pPr lvl="0"/>
            <a:r>
              <a:rPr lang="en-US" dirty="0" smtClean="0"/>
              <a:t>Kari </a:t>
            </a:r>
            <a:r>
              <a:rPr lang="en-US" dirty="0" err="1" smtClean="0"/>
              <a:t>Nordmann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45692" y="2526677"/>
            <a:ext cx="7934325" cy="579437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dirty="0" err="1" smtClean="0"/>
              <a:t>Undertittel</a:t>
            </a:r>
            <a:r>
              <a:rPr lang="en-US" dirty="0" smtClean="0"/>
              <a:t>, </a:t>
            </a:r>
            <a:r>
              <a:rPr lang="en-US" dirty="0" err="1" smtClean="0"/>
              <a:t>sted</a:t>
            </a:r>
            <a:r>
              <a:rPr lang="en-US" dirty="0" smtClean="0"/>
              <a:t>, </a:t>
            </a:r>
            <a:r>
              <a:rPr lang="en-US" dirty="0" err="1" smtClean="0"/>
              <a:t>e.l</a:t>
            </a:r>
            <a:r>
              <a:rPr lang="en-US" dirty="0" smtClean="0"/>
              <a:t>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145223" y="5486100"/>
            <a:ext cx="2502229" cy="260247"/>
          </a:xfrm>
        </p:spPr>
        <p:txBody>
          <a:bodyPr>
            <a:normAutofit/>
          </a:bodyPr>
          <a:lstStyle>
            <a:lvl1pPr algn="r">
              <a:defRPr sz="1400">
                <a:latin typeface="+mj-lt"/>
              </a:defRPr>
            </a:lvl1pPr>
          </a:lstStyle>
          <a:p>
            <a:pPr lvl="0"/>
            <a:r>
              <a:rPr lang="en-US" dirty="0" err="1" smtClean="0"/>
              <a:t>Forsker</a:t>
            </a:r>
            <a:r>
              <a:rPr lang="en-US" dirty="0" smtClean="0"/>
              <a:t> 1</a:t>
            </a:r>
            <a:endParaRPr lang="nb-NO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400889" y="5767914"/>
            <a:ext cx="4246564" cy="316202"/>
          </a:xfrm>
        </p:spPr>
        <p:txBody>
          <a:bodyPr/>
          <a:lstStyle>
            <a:lvl1pPr algn="r">
              <a:defRPr sz="1400"/>
            </a:lvl1pPr>
          </a:lstStyle>
          <a:p>
            <a:pPr lvl="0"/>
            <a:r>
              <a:rPr lang="en-US" dirty="0" err="1" smtClean="0"/>
              <a:t>Avdeling</a:t>
            </a:r>
            <a:r>
              <a:rPr lang="en-US" dirty="0" smtClean="0"/>
              <a:t> for </a:t>
            </a:r>
            <a:r>
              <a:rPr lang="en-US" dirty="0" err="1" smtClean="0"/>
              <a:t>viktig</a:t>
            </a:r>
            <a:r>
              <a:rPr lang="en-US" dirty="0" smtClean="0"/>
              <a:t> </a:t>
            </a:r>
            <a:r>
              <a:rPr lang="en-US" dirty="0" err="1" smtClean="0"/>
              <a:t>forskning</a:t>
            </a:r>
            <a:r>
              <a:rPr lang="en-US" dirty="0" smtClean="0"/>
              <a:t/>
            </a:r>
            <a:br>
              <a:rPr lang="en-US" dirty="0" smtClean="0"/>
            </a:br>
            <a:endParaRPr lang="nb-NO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4788690" y="5999975"/>
            <a:ext cx="1858762" cy="257660"/>
          </a:xfrm>
        </p:spPr>
        <p:txBody>
          <a:bodyPr>
            <a:normAutofit/>
          </a:bodyPr>
          <a:lstStyle>
            <a:lvl1pPr algn="r">
              <a:defRPr sz="1200"/>
            </a:lvl1pPr>
          </a:lstStyle>
          <a:p>
            <a:pPr lvl="0"/>
            <a:r>
              <a:rPr lang="en-US" dirty="0" smtClean="0"/>
              <a:t>Tlf: 67 23 50 00</a:t>
            </a:r>
            <a:endParaRPr lang="nb-NO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2400889" y="6276148"/>
            <a:ext cx="4246563" cy="219592"/>
          </a:xfrm>
        </p:spPr>
        <p:txBody>
          <a:bodyPr>
            <a:normAutofit/>
          </a:bodyPr>
          <a:lstStyle>
            <a:lvl1pPr algn="r">
              <a:defRPr sz="1200"/>
            </a:lvl1pPr>
          </a:lstStyle>
          <a:p>
            <a:pPr lvl="0"/>
            <a:r>
              <a:rPr lang="en-US" dirty="0" smtClean="0"/>
              <a:t>kari.nordmann@nibr.hioa.no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5415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kel hvit tabe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936" y="5672832"/>
            <a:ext cx="974435" cy="923278"/>
          </a:xfrm>
          <a:prstGeom prst="rect">
            <a:avLst/>
          </a:prstGeom>
        </p:spPr>
      </p:pic>
      <p:sp>
        <p:nvSpPr>
          <p:cNvPr id="10" name="Table Placeholder 9"/>
          <p:cNvSpPr>
            <a:spLocks noGrp="1"/>
          </p:cNvSpPr>
          <p:nvPr>
            <p:ph type="tbl" sz="quarter" idx="11" hasCustomPrompt="1"/>
          </p:nvPr>
        </p:nvSpPr>
        <p:spPr>
          <a:xfrm>
            <a:off x="1625322" y="1464816"/>
            <a:ext cx="5760899" cy="38706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Tabell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7318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s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5691" y="1606032"/>
            <a:ext cx="7934325" cy="861791"/>
          </a:xfrm>
        </p:spPr>
        <p:txBody>
          <a:bodyPr/>
          <a:lstStyle>
            <a:lvl1pPr>
              <a:defRPr>
                <a:latin typeface="Franklin Gothic Demi" panose="020B0703020102020204" pitchFamily="34" charset="0"/>
              </a:defRPr>
            </a:lvl1pPr>
          </a:lstStyle>
          <a:p>
            <a:r>
              <a:rPr lang="en-US" dirty="0" err="1" smtClean="0"/>
              <a:t>Tittel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921477" y="186154"/>
            <a:ext cx="1053846" cy="347241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283" y="5033641"/>
            <a:ext cx="1584523" cy="1502128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468787" y="5070822"/>
            <a:ext cx="4178665" cy="406283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2000" b="0">
                <a:latin typeface="+mj-lt"/>
              </a:defRPr>
            </a:lvl1pPr>
            <a:lvl2pPr marL="457189" indent="0" algn="r">
              <a:lnSpc>
                <a:spcPct val="100000"/>
              </a:lnSpc>
              <a:buNone/>
              <a:defRPr sz="1800"/>
            </a:lvl2pPr>
            <a:lvl3pPr marL="914377" indent="0" algn="r">
              <a:buNone/>
              <a:defRPr sz="1600"/>
            </a:lvl3pPr>
            <a:lvl4pPr marL="1371566" indent="0" algn="r">
              <a:buNone/>
              <a:defRPr sz="1600"/>
            </a:lvl4pPr>
            <a:lvl5pPr marL="1828754" indent="0" algn="r">
              <a:buNone/>
              <a:defRPr sz="1600"/>
            </a:lvl5pPr>
          </a:lstStyle>
          <a:p>
            <a:pPr lvl="0"/>
            <a:r>
              <a:rPr lang="en-US" dirty="0" smtClean="0"/>
              <a:t>Kari </a:t>
            </a:r>
            <a:r>
              <a:rPr lang="en-US" dirty="0" err="1" smtClean="0"/>
              <a:t>Nordmann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45692" y="2526677"/>
            <a:ext cx="7934325" cy="579437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dirty="0" err="1" smtClean="0"/>
              <a:t>Undertittel</a:t>
            </a:r>
            <a:r>
              <a:rPr lang="en-US" dirty="0" smtClean="0"/>
              <a:t>, </a:t>
            </a:r>
            <a:r>
              <a:rPr lang="en-US" dirty="0" err="1" smtClean="0"/>
              <a:t>sted</a:t>
            </a:r>
            <a:r>
              <a:rPr lang="en-US" dirty="0" smtClean="0"/>
              <a:t>, </a:t>
            </a:r>
            <a:r>
              <a:rPr lang="en-US" dirty="0" err="1" smtClean="0"/>
              <a:t>e.l</a:t>
            </a:r>
            <a:r>
              <a:rPr lang="en-US" dirty="0" smtClean="0"/>
              <a:t>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145223" y="5486100"/>
            <a:ext cx="2502229" cy="260247"/>
          </a:xfrm>
        </p:spPr>
        <p:txBody>
          <a:bodyPr>
            <a:normAutofit/>
          </a:bodyPr>
          <a:lstStyle>
            <a:lvl1pPr algn="r">
              <a:defRPr sz="1400">
                <a:latin typeface="+mj-lt"/>
              </a:defRPr>
            </a:lvl1pPr>
          </a:lstStyle>
          <a:p>
            <a:pPr lvl="0"/>
            <a:r>
              <a:rPr lang="en-US" dirty="0" err="1" smtClean="0"/>
              <a:t>Forsker</a:t>
            </a:r>
            <a:r>
              <a:rPr lang="en-US" dirty="0" smtClean="0"/>
              <a:t> 1</a:t>
            </a:r>
            <a:endParaRPr lang="nb-NO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400889" y="5767914"/>
            <a:ext cx="4246564" cy="316202"/>
          </a:xfrm>
        </p:spPr>
        <p:txBody>
          <a:bodyPr/>
          <a:lstStyle>
            <a:lvl1pPr algn="r">
              <a:defRPr sz="1400"/>
            </a:lvl1pPr>
          </a:lstStyle>
          <a:p>
            <a:pPr lvl="0"/>
            <a:r>
              <a:rPr lang="en-US" dirty="0" err="1" smtClean="0"/>
              <a:t>Avdeling</a:t>
            </a:r>
            <a:r>
              <a:rPr lang="en-US" dirty="0" smtClean="0"/>
              <a:t> for </a:t>
            </a:r>
            <a:r>
              <a:rPr lang="en-US" dirty="0" err="1" smtClean="0"/>
              <a:t>viktig</a:t>
            </a:r>
            <a:r>
              <a:rPr lang="en-US" dirty="0" smtClean="0"/>
              <a:t> </a:t>
            </a:r>
            <a:r>
              <a:rPr lang="en-US" dirty="0" err="1" smtClean="0"/>
              <a:t>forskning</a:t>
            </a:r>
            <a:r>
              <a:rPr lang="en-US" dirty="0" smtClean="0"/>
              <a:t/>
            </a:r>
            <a:br>
              <a:rPr lang="en-US" dirty="0" smtClean="0"/>
            </a:br>
            <a:endParaRPr lang="nb-NO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4788690" y="5999975"/>
            <a:ext cx="1858762" cy="257660"/>
          </a:xfrm>
        </p:spPr>
        <p:txBody>
          <a:bodyPr>
            <a:normAutofit/>
          </a:bodyPr>
          <a:lstStyle>
            <a:lvl1pPr algn="r">
              <a:defRPr sz="1200"/>
            </a:lvl1pPr>
          </a:lstStyle>
          <a:p>
            <a:pPr lvl="0"/>
            <a:r>
              <a:rPr lang="en-US" dirty="0" smtClean="0"/>
              <a:t>Tlf: 67 23 50 00</a:t>
            </a:r>
            <a:endParaRPr lang="nb-NO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2400889" y="6276148"/>
            <a:ext cx="4246563" cy="219592"/>
          </a:xfrm>
        </p:spPr>
        <p:txBody>
          <a:bodyPr>
            <a:normAutofit/>
          </a:bodyPr>
          <a:lstStyle>
            <a:lvl1pPr algn="r">
              <a:defRPr sz="1200"/>
            </a:lvl1pPr>
          </a:lstStyle>
          <a:p>
            <a:pPr lvl="0"/>
            <a:r>
              <a:rPr lang="en-US" dirty="0" smtClean="0"/>
              <a:t>kari.nordmann@nibr.hioa.no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2702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nnstripe tabe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65735" y="178701"/>
            <a:ext cx="8782957" cy="861791"/>
          </a:xfrm>
        </p:spPr>
        <p:txBody>
          <a:bodyPr/>
          <a:lstStyle>
            <a:lvl1pPr>
              <a:defRPr>
                <a:latin typeface="Franklin Gothic Demi" panose="020B0703020102020204" pitchFamily="34" charset="0"/>
              </a:defRPr>
            </a:lvl1pPr>
          </a:lstStyle>
          <a:p>
            <a:r>
              <a:rPr lang="en-US" dirty="0" err="1" smtClean="0"/>
              <a:t>Tittel</a:t>
            </a:r>
            <a:endParaRPr lang="nb-NO" dirty="0"/>
          </a:p>
        </p:txBody>
      </p:sp>
      <p:sp>
        <p:nvSpPr>
          <p:cNvPr id="7" name="Table Placeholder 9"/>
          <p:cNvSpPr>
            <a:spLocks noGrp="1"/>
          </p:cNvSpPr>
          <p:nvPr>
            <p:ph type="tbl" sz="quarter" idx="11" hasCustomPrompt="1"/>
          </p:nvPr>
        </p:nvSpPr>
        <p:spPr>
          <a:xfrm>
            <a:off x="1403380" y="1669003"/>
            <a:ext cx="5760899" cy="38706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Tabell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4216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nnmerke tabe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able Placeholder 9"/>
          <p:cNvSpPr>
            <a:spLocks noGrp="1"/>
          </p:cNvSpPr>
          <p:nvPr>
            <p:ph type="tbl" sz="quarter" idx="11" hasCustomPrompt="1"/>
          </p:nvPr>
        </p:nvSpPr>
        <p:spPr>
          <a:xfrm>
            <a:off x="1385625" y="1109709"/>
            <a:ext cx="5760899" cy="38706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Tabell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2268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nnmerke to kolo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85232" y="197690"/>
            <a:ext cx="8789647" cy="861791"/>
          </a:xfrm>
        </p:spPr>
        <p:txBody>
          <a:bodyPr/>
          <a:lstStyle>
            <a:lvl1pPr>
              <a:defRPr>
                <a:latin typeface="Franklin Gothic Demi" panose="020B0703020102020204" pitchFamily="34" charset="0"/>
              </a:defRPr>
            </a:lvl1pPr>
          </a:lstStyle>
          <a:p>
            <a:r>
              <a:rPr lang="en-US" dirty="0" err="1" smtClean="0"/>
              <a:t>Tittel</a:t>
            </a:r>
            <a:endParaRPr lang="nb-NO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85232" y="1237451"/>
            <a:ext cx="4182582" cy="46075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Tekst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18734" y="1237452"/>
            <a:ext cx="4456145" cy="460750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Tekst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815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CF3AF-E09F-43FD-BAC9-F98D1076968B}" type="datetimeFigureOut">
              <a:rPr lang="nb-NO" smtClean="0"/>
              <a:pPr/>
              <a:t>09.03.2016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81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7" r:id="rId13"/>
    <p:sldLayoutId id="2147483666" r:id="rId14"/>
    <p:sldLayoutId id="2147483669" r:id="rId15"/>
    <p:sldLayoutId id="2147483667" r:id="rId16"/>
    <p:sldLayoutId id="2147483663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Garamond" panose="02020404030301010803" pitchFamily="18" charset="0"/>
              </a:rPr>
              <a:t>Local/regional planning and cross-border cooperation – incorporation of global threats</a:t>
            </a:r>
            <a:endParaRPr lang="nb-NO" sz="3200" dirty="0">
              <a:latin typeface="Garamond" panose="020204040303010108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 smtClean="0">
                <a:latin typeface="Garamond "/>
              </a:rPr>
              <a:t>Sigrid Skålnes</a:t>
            </a:r>
            <a:endParaRPr lang="nb-NO" dirty="0">
              <a:latin typeface="Garamond 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err="1" smtClean="0"/>
              <a:t>Košice</a:t>
            </a:r>
            <a:r>
              <a:rPr lang="nb-NO" dirty="0" smtClean="0"/>
              <a:t> 9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March</a:t>
            </a:r>
            <a:r>
              <a:rPr lang="nb-NO" dirty="0" smtClean="0"/>
              <a:t> 2016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>
                <a:latin typeface="Garamond "/>
              </a:rPr>
              <a:t>Senior </a:t>
            </a:r>
            <a:r>
              <a:rPr lang="nb-NO" dirty="0" err="1" smtClean="0">
                <a:latin typeface="Garamond "/>
              </a:rPr>
              <a:t>researcher</a:t>
            </a:r>
            <a:endParaRPr lang="nb-NO" dirty="0">
              <a:latin typeface="Garamond 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 smtClean="0"/>
              <a:t>Department for regional studies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Sigrid.Skalnes@nbr.hioa.no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892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93653"/>
          </a:xfrm>
        </p:spPr>
        <p:txBody>
          <a:bodyPr/>
          <a:lstStyle/>
          <a:p>
            <a:r>
              <a:rPr lang="nb-NO" dirty="0" smtClean="0"/>
              <a:t>Border-regions in Europe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798" y="1255777"/>
            <a:ext cx="3886200" cy="4921187"/>
          </a:xfrm>
        </p:spPr>
        <p:txBody>
          <a:bodyPr>
            <a:normAutofit fontScale="25000" lnSpcReduction="20000"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US" dirty="0" smtClean="0">
              <a:latin typeface="Garamond" panose="020204040303010108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5600" dirty="0" smtClean="0">
                <a:latin typeface="Garamond" panose="02020404030301010803" pitchFamily="18" charset="0"/>
              </a:rPr>
              <a:t>More </a:t>
            </a:r>
            <a:r>
              <a:rPr lang="en-US" sz="5600" dirty="0">
                <a:latin typeface="Garamond" panose="02020404030301010803" pitchFamily="18" charset="0"/>
              </a:rPr>
              <a:t>than one third of EU citizens live and work in Europe's border regions. </a:t>
            </a:r>
            <a:r>
              <a:rPr lang="en-US" sz="5600" dirty="0" smtClean="0">
                <a:latin typeface="Garamond" panose="02020404030301010803" pitchFamily="18" charset="0"/>
              </a:rPr>
              <a:t>Long history of cross-border cooperation in different places in Europe</a:t>
            </a:r>
          </a:p>
          <a:p>
            <a:pPr marL="685800" lvl="1" indent="-342900">
              <a:buFont typeface="Wingdings" panose="05000000000000000000" pitchFamily="2" charset="2"/>
              <a:buChar char="q"/>
            </a:pPr>
            <a:r>
              <a:rPr lang="en-US" sz="5300" dirty="0" smtClean="0">
                <a:latin typeface="Garamond" panose="02020404030301010803" pitchFamily="18" charset="0"/>
              </a:rPr>
              <a:t>In the Nordic countries – since 1952</a:t>
            </a:r>
          </a:p>
          <a:p>
            <a:pPr marL="685800" lvl="1" indent="-342900">
              <a:buFont typeface="Wingdings" panose="05000000000000000000" pitchFamily="2" charset="2"/>
              <a:buChar char="q"/>
            </a:pPr>
            <a:r>
              <a:rPr lang="en-US" sz="5600" dirty="0" smtClean="0">
                <a:latin typeface="Garamond" panose="02020404030301010803" pitchFamily="18" charset="0"/>
              </a:rPr>
              <a:t>Different </a:t>
            </a:r>
            <a:r>
              <a:rPr lang="en-US" sz="5600" dirty="0">
                <a:latin typeface="Garamond" panose="02020404030301010803" pitchFamily="18" charset="0"/>
              </a:rPr>
              <a:t>organizations for border regions </a:t>
            </a:r>
            <a:r>
              <a:rPr lang="en-US" sz="5600" dirty="0" smtClean="0">
                <a:latin typeface="Garamond" panose="02020404030301010803" pitchFamily="18" charset="0"/>
              </a:rPr>
              <a:t>established</a:t>
            </a:r>
          </a:p>
          <a:p>
            <a:pPr marL="685800" lvl="1" indent="-342900">
              <a:buFont typeface="Wingdings" panose="05000000000000000000" pitchFamily="2" charset="2"/>
              <a:buChar char="q"/>
            </a:pPr>
            <a:r>
              <a:rPr lang="en-US" sz="5600" dirty="0" smtClean="0">
                <a:latin typeface="Garamond" panose="02020404030301010803" pitchFamily="18" charset="0"/>
              </a:rPr>
              <a:t>The </a:t>
            </a:r>
            <a:r>
              <a:rPr lang="en-US" sz="5600" dirty="0" err="1">
                <a:latin typeface="Garamond" panose="02020404030301010803" pitchFamily="18" charset="0"/>
              </a:rPr>
              <a:t>Interreg</a:t>
            </a:r>
            <a:r>
              <a:rPr lang="en-US" sz="5600" dirty="0">
                <a:latin typeface="Garamond" panose="02020404030301010803" pitchFamily="18" charset="0"/>
              </a:rPr>
              <a:t> programs (in the 90thies)</a:t>
            </a:r>
            <a:endParaRPr lang="nb-NO" sz="5600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nb-NO" sz="5600" dirty="0">
                <a:latin typeface="Garamond" panose="02020404030301010803" pitchFamily="18" charset="0"/>
              </a:rPr>
              <a:t>Different border regions and forms </a:t>
            </a:r>
            <a:r>
              <a:rPr lang="nb-NO" sz="5600" dirty="0" err="1">
                <a:latin typeface="Garamond" panose="02020404030301010803" pitchFamily="18" charset="0"/>
              </a:rPr>
              <a:t>of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smtClean="0">
                <a:latin typeface="Garamond" panose="02020404030301010803" pitchFamily="18" charset="0"/>
              </a:rPr>
              <a:t>co-</a:t>
            </a:r>
            <a:r>
              <a:rPr lang="nb-NO" sz="5600" dirty="0" err="1" smtClean="0">
                <a:latin typeface="Garamond" panose="02020404030301010803" pitchFamily="18" charset="0"/>
              </a:rPr>
              <a:t>operation</a:t>
            </a:r>
            <a:endParaRPr lang="nb-NO" sz="5600" dirty="0" smtClean="0">
              <a:latin typeface="Garamond" panose="02020404030301010803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5300" dirty="0" smtClean="0">
                <a:latin typeface="Garamond" panose="02020404030301010803" pitchFamily="18" charset="0"/>
              </a:rPr>
              <a:t>Huge </a:t>
            </a:r>
            <a:r>
              <a:rPr lang="nb-NO" sz="5300" dirty="0">
                <a:latin typeface="Garamond" panose="02020404030301010803" pitchFamily="18" charset="0"/>
              </a:rPr>
              <a:t>regions, </a:t>
            </a:r>
            <a:r>
              <a:rPr lang="nb-NO" sz="5300" dirty="0" err="1">
                <a:latin typeface="Garamond" panose="02020404030301010803" pitchFamily="18" charset="0"/>
              </a:rPr>
              <a:t>sparsely</a:t>
            </a:r>
            <a:r>
              <a:rPr lang="nb-NO" sz="5300" dirty="0">
                <a:latin typeface="Garamond" panose="02020404030301010803" pitchFamily="18" charset="0"/>
              </a:rPr>
              <a:t> </a:t>
            </a:r>
            <a:r>
              <a:rPr lang="nb-NO" sz="5300" dirty="0" err="1">
                <a:latin typeface="Garamond" panose="02020404030301010803" pitchFamily="18" charset="0"/>
              </a:rPr>
              <a:t>populated</a:t>
            </a:r>
            <a:r>
              <a:rPr lang="nb-NO" sz="5300" dirty="0">
                <a:latin typeface="Garamond" panose="02020404030301010803" pitchFamily="18" charset="0"/>
              </a:rPr>
              <a:t>, </a:t>
            </a:r>
            <a:r>
              <a:rPr lang="nb-NO" sz="5300" dirty="0" err="1">
                <a:latin typeface="Garamond" panose="02020404030301010803" pitchFamily="18" charset="0"/>
              </a:rPr>
              <a:t>long</a:t>
            </a:r>
            <a:r>
              <a:rPr lang="nb-NO" sz="5300" dirty="0">
                <a:latin typeface="Garamond" panose="02020404030301010803" pitchFamily="18" charset="0"/>
              </a:rPr>
              <a:t> </a:t>
            </a:r>
            <a:r>
              <a:rPr lang="nb-NO" sz="5300" dirty="0" err="1">
                <a:latin typeface="Garamond" panose="02020404030301010803" pitchFamily="18" charset="0"/>
              </a:rPr>
              <a:t>distances</a:t>
            </a:r>
            <a:r>
              <a:rPr lang="nb-NO" sz="5300" dirty="0">
                <a:latin typeface="Garamond" panose="02020404030301010803" pitchFamily="18" charset="0"/>
              </a:rPr>
              <a:t>, different </a:t>
            </a:r>
            <a:r>
              <a:rPr lang="nb-NO" sz="5300" dirty="0" err="1" smtClean="0">
                <a:latin typeface="Garamond" panose="02020404030301010803" pitchFamily="18" charset="0"/>
              </a:rPr>
              <a:t>languages</a:t>
            </a:r>
            <a:endParaRPr lang="nb-NO" sz="5300" dirty="0" smtClean="0">
              <a:latin typeface="Garamond" panose="02020404030301010803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5600" dirty="0" smtClean="0">
                <a:latin typeface="Garamond" panose="02020404030301010803" pitchFamily="18" charset="0"/>
              </a:rPr>
              <a:t>«</a:t>
            </a:r>
            <a:r>
              <a:rPr lang="nb-NO" sz="5600" dirty="0" err="1" smtClean="0">
                <a:latin typeface="Garamond" panose="02020404030301010803" pitchFamily="18" charset="0"/>
              </a:rPr>
              <a:t>Neighbouring</a:t>
            </a:r>
            <a:r>
              <a:rPr lang="nb-NO" sz="5600" dirty="0" smtClean="0">
                <a:latin typeface="Garamond" panose="02020404030301010803" pitchFamily="18" charset="0"/>
              </a:rPr>
              <a:t>-regions</a:t>
            </a:r>
            <a:r>
              <a:rPr lang="nb-NO" sz="5600" dirty="0">
                <a:latin typeface="Garamond" panose="02020404030301010803" pitchFamily="18" charset="0"/>
              </a:rPr>
              <a:t>» – </a:t>
            </a:r>
            <a:r>
              <a:rPr lang="nb-NO" sz="5600" dirty="0" err="1">
                <a:latin typeface="Garamond" panose="02020404030301010803" pitchFamily="18" charset="0"/>
              </a:rPr>
              <a:t>smaller</a:t>
            </a:r>
            <a:r>
              <a:rPr lang="nb-NO" sz="5600" dirty="0">
                <a:latin typeface="Garamond" panose="02020404030301010803" pitchFamily="18" charset="0"/>
              </a:rPr>
              <a:t> regions, </a:t>
            </a:r>
            <a:r>
              <a:rPr lang="nb-NO" sz="5600" dirty="0" err="1">
                <a:latin typeface="Garamond" panose="02020404030301010803" pitchFamily="18" charset="0"/>
              </a:rPr>
              <a:t>the</a:t>
            </a:r>
            <a:r>
              <a:rPr lang="nb-NO" sz="5600" dirty="0">
                <a:latin typeface="Garamond" panose="02020404030301010803" pitchFamily="18" charset="0"/>
              </a:rPr>
              <a:t> cross-border </a:t>
            </a:r>
            <a:r>
              <a:rPr lang="nb-NO" sz="5600" dirty="0" err="1">
                <a:latin typeface="Garamond" panose="02020404030301010803" pitchFamily="18" charset="0"/>
              </a:rPr>
              <a:t>traffic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err="1">
                <a:latin typeface="Garamond" panose="02020404030301010803" pitchFamily="18" charset="0"/>
              </a:rPr>
              <a:t>pretty</a:t>
            </a:r>
            <a:r>
              <a:rPr lang="nb-NO" sz="5600" dirty="0">
                <a:latin typeface="Garamond" panose="02020404030301010803" pitchFamily="18" charset="0"/>
              </a:rPr>
              <a:t> intense. Language – understand </a:t>
            </a:r>
            <a:r>
              <a:rPr lang="nb-NO" sz="5600" dirty="0" err="1">
                <a:latin typeface="Garamond" panose="02020404030301010803" pitchFamily="18" charset="0"/>
              </a:rPr>
              <a:t>each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err="1" smtClean="0">
                <a:latin typeface="Garamond" panose="02020404030301010803" pitchFamily="18" charset="0"/>
              </a:rPr>
              <a:t>other</a:t>
            </a:r>
            <a:endParaRPr lang="nb-NO" sz="5600" dirty="0">
              <a:latin typeface="Garamond" panose="02020404030301010803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5600" dirty="0" smtClean="0">
                <a:latin typeface="Garamond" panose="02020404030301010803" pitchFamily="18" charset="0"/>
              </a:rPr>
              <a:t>The </a:t>
            </a:r>
            <a:r>
              <a:rPr lang="nb-NO" sz="5600" dirty="0" err="1">
                <a:latin typeface="Garamond" panose="02020404030301010803" pitchFamily="18" charset="0"/>
              </a:rPr>
              <a:t>national</a:t>
            </a:r>
            <a:r>
              <a:rPr lang="nb-NO" sz="5600" dirty="0">
                <a:latin typeface="Garamond" panose="02020404030301010803" pitchFamily="18" charset="0"/>
              </a:rPr>
              <a:t> borders – </a:t>
            </a:r>
            <a:r>
              <a:rPr lang="nb-NO" sz="5600" dirty="0" smtClean="0">
                <a:latin typeface="Garamond" panose="02020404030301010803" pitchFamily="18" charset="0"/>
              </a:rPr>
              <a:t>(formal </a:t>
            </a:r>
            <a:r>
              <a:rPr lang="nb-NO" sz="5600" dirty="0" err="1" smtClean="0">
                <a:latin typeface="Garamond" panose="02020404030301010803" pitchFamily="18" charset="0"/>
              </a:rPr>
              <a:t>barriers</a:t>
            </a:r>
            <a:r>
              <a:rPr lang="nb-NO" sz="5600" dirty="0" smtClean="0">
                <a:latin typeface="Garamond" panose="02020404030301010803" pitchFamily="18" charset="0"/>
              </a:rPr>
              <a:t> (Schengen), </a:t>
            </a:r>
            <a:r>
              <a:rPr lang="nb-NO" sz="5600" dirty="0" err="1" smtClean="0">
                <a:latin typeface="Garamond" panose="02020404030301010803" pitchFamily="18" charset="0"/>
              </a:rPr>
              <a:t>but</a:t>
            </a:r>
            <a:r>
              <a:rPr lang="nb-NO" sz="5600" dirty="0" smtClean="0">
                <a:latin typeface="Garamond" panose="02020404030301010803" pitchFamily="18" charset="0"/>
              </a:rPr>
              <a:t> </a:t>
            </a:r>
            <a:r>
              <a:rPr lang="nb-NO" sz="5600" dirty="0" err="1">
                <a:latin typeface="Garamond" panose="02020404030301010803" pitchFamily="18" charset="0"/>
              </a:rPr>
              <a:t>also</a:t>
            </a:r>
            <a:r>
              <a:rPr lang="nb-NO" sz="5600" dirty="0">
                <a:latin typeface="Garamond" panose="02020404030301010803" pitchFamily="18" charset="0"/>
              </a:rPr>
              <a:t> (</a:t>
            </a:r>
            <a:r>
              <a:rPr lang="nb-NO" sz="5600" dirty="0" err="1">
                <a:latin typeface="Garamond" panose="02020404030301010803" pitchFamily="18" charset="0"/>
              </a:rPr>
              <a:t>minor</a:t>
            </a:r>
            <a:r>
              <a:rPr lang="nb-NO" sz="5600" dirty="0">
                <a:latin typeface="Garamond" panose="02020404030301010803" pitchFamily="18" charset="0"/>
              </a:rPr>
              <a:t>) </a:t>
            </a:r>
            <a:r>
              <a:rPr lang="nb-NO" sz="5600" dirty="0" err="1">
                <a:latin typeface="Garamond" panose="02020404030301010803" pitchFamily="18" charset="0"/>
              </a:rPr>
              <a:t>barriers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err="1">
                <a:latin typeface="Garamond" panose="02020404030301010803" pitchFamily="18" charset="0"/>
              </a:rPr>
              <a:t>connected</a:t>
            </a:r>
            <a:r>
              <a:rPr lang="nb-NO" sz="5600" dirty="0">
                <a:latin typeface="Garamond" panose="02020404030301010803" pitchFamily="18" charset="0"/>
              </a:rPr>
              <a:t> to </a:t>
            </a:r>
            <a:r>
              <a:rPr lang="nb-NO" sz="5600" dirty="0" err="1">
                <a:latin typeface="Garamond" panose="02020404030301010803" pitchFamily="18" charset="0"/>
              </a:rPr>
              <a:t>taxes</a:t>
            </a:r>
            <a:r>
              <a:rPr lang="nb-NO" sz="5600" dirty="0">
                <a:latin typeface="Garamond" panose="02020404030301010803" pitchFamily="18" charset="0"/>
              </a:rPr>
              <a:t>, </a:t>
            </a:r>
            <a:r>
              <a:rPr lang="nb-NO" sz="5600" dirty="0" err="1">
                <a:latin typeface="Garamond" panose="02020404030301010803" pitchFamily="18" charset="0"/>
              </a:rPr>
              <a:t>social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err="1" smtClean="0">
                <a:latin typeface="Garamond" panose="02020404030301010803" pitchFamily="18" charset="0"/>
              </a:rPr>
              <a:t>security</a:t>
            </a:r>
            <a:endParaRPr lang="nb-NO" sz="5600" dirty="0" smtClean="0">
              <a:latin typeface="Garamond" panose="02020404030301010803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5600" dirty="0" err="1" smtClean="0">
                <a:latin typeface="Garamond" panose="02020404030301010803" pitchFamily="18" charset="0"/>
              </a:rPr>
              <a:t>Distances</a:t>
            </a:r>
            <a:r>
              <a:rPr lang="nb-NO" sz="5600" dirty="0">
                <a:latin typeface="Garamond" panose="02020404030301010803" pitchFamily="18" charset="0"/>
              </a:rPr>
              <a:t>, </a:t>
            </a:r>
            <a:r>
              <a:rPr lang="nb-NO" sz="5600" dirty="0" err="1">
                <a:latin typeface="Garamond" panose="02020404030301010803" pitchFamily="18" charset="0"/>
              </a:rPr>
              <a:t>lack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err="1">
                <a:latin typeface="Garamond" panose="02020404030301010803" pitchFamily="18" charset="0"/>
              </a:rPr>
              <a:t>of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err="1">
                <a:latin typeface="Garamond" panose="02020404030301010803" pitchFamily="18" charset="0"/>
              </a:rPr>
              <a:t>good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err="1">
                <a:latin typeface="Garamond" panose="02020404030301010803" pitchFamily="18" charset="0"/>
              </a:rPr>
              <a:t>communication</a:t>
            </a:r>
            <a:r>
              <a:rPr lang="nb-NO" sz="5600" dirty="0">
                <a:latin typeface="Garamond" panose="02020404030301010803" pitchFamily="18" charset="0"/>
              </a:rPr>
              <a:t> lines, </a:t>
            </a:r>
            <a:r>
              <a:rPr lang="nb-NO" sz="5600" dirty="0" err="1">
                <a:latin typeface="Garamond" panose="02020404030301010803" pitchFamily="18" charset="0"/>
              </a:rPr>
              <a:t>expensive</a:t>
            </a:r>
            <a:r>
              <a:rPr lang="nb-NO" sz="5600" dirty="0">
                <a:latin typeface="Garamond" panose="02020404030301010803" pitchFamily="18" charset="0"/>
              </a:rPr>
              <a:t> transport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sz="5600" dirty="0" smtClean="0">
                <a:latin typeface="Garamond" panose="02020404030301010803" pitchFamily="18" charset="0"/>
              </a:rPr>
              <a:t>EU </a:t>
            </a:r>
            <a:r>
              <a:rPr lang="nb-NO" sz="5600" dirty="0" err="1">
                <a:latin typeface="Garamond" panose="02020404030301010803" pitchFamily="18" charset="0"/>
              </a:rPr>
              <a:t>membership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smtClean="0">
                <a:latin typeface="Garamond" panose="02020404030301010803" pitchFamily="18" charset="0"/>
              </a:rPr>
              <a:t>- cross-border </a:t>
            </a:r>
            <a:r>
              <a:rPr lang="nb-NO" sz="5600" dirty="0">
                <a:latin typeface="Garamond" panose="02020404030301010803" pitchFamily="18" charset="0"/>
              </a:rPr>
              <a:t>regional </a:t>
            </a:r>
            <a:r>
              <a:rPr lang="nb-NO" sz="5600" dirty="0" err="1">
                <a:latin typeface="Garamond" panose="02020404030301010803" pitchFamily="18" charset="0"/>
              </a:rPr>
              <a:t>development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err="1">
                <a:latin typeface="Garamond" panose="02020404030301010803" pitchFamily="18" charset="0"/>
              </a:rPr>
              <a:t>took</a:t>
            </a:r>
            <a:r>
              <a:rPr lang="nb-NO" sz="5600" dirty="0">
                <a:latin typeface="Garamond" panose="02020404030301010803" pitchFamily="18" charset="0"/>
              </a:rPr>
              <a:t> a more prominent </a:t>
            </a:r>
            <a:r>
              <a:rPr lang="nb-NO" sz="5600" dirty="0" err="1">
                <a:latin typeface="Garamond" panose="02020404030301010803" pitchFamily="18" charset="0"/>
              </a:rPr>
              <a:t>role</a:t>
            </a:r>
            <a:r>
              <a:rPr lang="nb-NO" sz="5600" dirty="0">
                <a:latin typeface="Garamond" panose="02020404030301010803" pitchFamily="18" charset="0"/>
              </a:rPr>
              <a:t> in more </a:t>
            </a:r>
            <a:r>
              <a:rPr lang="nb-NO" sz="5600" dirty="0" err="1">
                <a:latin typeface="Garamond" panose="02020404030301010803" pitchFamily="18" charset="0"/>
              </a:rPr>
              <a:t>sparsely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err="1">
                <a:latin typeface="Garamond" panose="02020404030301010803" pitchFamily="18" charset="0"/>
              </a:rPr>
              <a:t>populated</a:t>
            </a:r>
            <a:r>
              <a:rPr lang="nb-NO" sz="5600" dirty="0">
                <a:latin typeface="Garamond" panose="02020404030301010803" pitchFamily="18" charset="0"/>
              </a:rPr>
              <a:t> </a:t>
            </a:r>
            <a:r>
              <a:rPr lang="nb-NO" sz="5600" dirty="0" err="1" smtClean="0">
                <a:latin typeface="Garamond" panose="02020404030301010803" pitchFamily="18" charset="0"/>
              </a:rPr>
              <a:t>territories</a:t>
            </a:r>
            <a:endParaRPr lang="nb-NO" sz="5600" dirty="0" smtClean="0">
              <a:latin typeface="Garamond" panose="020204040303010108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5600" dirty="0" smtClean="0">
                <a:latin typeface="Garamond" panose="02020404030301010803" pitchFamily="18" charset="0"/>
              </a:rPr>
              <a:t>However</a:t>
            </a:r>
            <a:r>
              <a:rPr lang="en-US" sz="5600" dirty="0">
                <a:latin typeface="Garamond" panose="02020404030301010803" pitchFamily="18" charset="0"/>
              </a:rPr>
              <a:t>, a significant economic potential remains untapped in the border areas due to a lack of trust or even the existence of negative attitudes among </a:t>
            </a:r>
            <a:r>
              <a:rPr lang="en-US" sz="5600" dirty="0" err="1">
                <a:latin typeface="Garamond" panose="02020404030301010803" pitchFamily="18" charset="0"/>
              </a:rPr>
              <a:t>neighbouring</a:t>
            </a:r>
            <a:r>
              <a:rPr lang="en-US" sz="5600" dirty="0">
                <a:latin typeface="Garamond" panose="02020404030301010803" pitchFamily="18" charset="0"/>
              </a:rPr>
              <a:t> </a:t>
            </a:r>
            <a:r>
              <a:rPr lang="en-US" sz="5600" dirty="0" smtClean="0">
                <a:latin typeface="Garamond" panose="02020404030301010803" pitchFamily="18" charset="0"/>
              </a:rPr>
              <a:t>countries </a:t>
            </a:r>
          </a:p>
          <a:p>
            <a:pPr marL="0" indent="0">
              <a:buNone/>
            </a:pPr>
            <a:endParaRPr lang="nb-NO" sz="5600" dirty="0">
              <a:latin typeface="Garamond" panose="02020404030301010803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598" y="1255777"/>
            <a:ext cx="4952942" cy="492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41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6158"/>
          </a:xfrm>
        </p:spPr>
        <p:txBody>
          <a:bodyPr>
            <a:normAutofit/>
          </a:bodyPr>
          <a:lstStyle/>
          <a:p>
            <a:r>
              <a:rPr lang="nb-NO" sz="3200" dirty="0" smtClean="0">
                <a:latin typeface="Garamond" panose="02020404030301010803" pitchFamily="18" charset="0"/>
              </a:rPr>
              <a:t>Regional planning and global </a:t>
            </a:r>
            <a:r>
              <a:rPr lang="nb-NO" sz="3200" dirty="0" err="1" smtClean="0">
                <a:latin typeface="Garamond" panose="02020404030301010803" pitchFamily="18" charset="0"/>
              </a:rPr>
              <a:t>challenges</a:t>
            </a:r>
            <a:r>
              <a:rPr lang="nb-NO" sz="3200" dirty="0" smtClean="0">
                <a:latin typeface="Garamond" panose="02020404030301010803" pitchFamily="18" charset="0"/>
              </a:rPr>
              <a:t> </a:t>
            </a:r>
            <a:endParaRPr lang="nb-NO" sz="3200" dirty="0">
              <a:latin typeface="Garamond" panose="020204040303010108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628650" y="1188720"/>
            <a:ext cx="7886700" cy="5288279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nb-NO" sz="2900" dirty="0" smtClean="0">
                <a:latin typeface="Garamond" panose="02020404030301010803" pitchFamily="18" charset="0"/>
              </a:rPr>
              <a:t>Global trends, </a:t>
            </a:r>
            <a:r>
              <a:rPr lang="nb-NO" sz="2900" dirty="0" err="1" smtClean="0">
                <a:latin typeface="Garamond" panose="02020404030301010803" pitchFamily="18" charset="0"/>
              </a:rPr>
              <a:t>cohesion</a:t>
            </a:r>
            <a:r>
              <a:rPr lang="nb-NO" sz="2900" dirty="0" smtClean="0">
                <a:latin typeface="Garamond" panose="02020404030301010803" pitchFamily="18" charset="0"/>
              </a:rPr>
              <a:t> policy, </a:t>
            </a:r>
            <a:r>
              <a:rPr lang="nb-NO" sz="2900" dirty="0" err="1" smtClean="0">
                <a:latin typeface="Garamond" panose="02020404030301010803" pitchFamily="18" charset="0"/>
              </a:rPr>
              <a:t>national</a:t>
            </a:r>
            <a:r>
              <a:rPr lang="nb-NO" sz="2900" dirty="0" smtClean="0">
                <a:latin typeface="Garamond" panose="02020404030301010803" pitchFamily="18" charset="0"/>
              </a:rPr>
              <a:t> policy, regional policy – </a:t>
            </a:r>
            <a:r>
              <a:rPr lang="nb-NO" sz="2900" dirty="0" err="1" smtClean="0">
                <a:latin typeface="Garamond" panose="02020404030301010803" pitchFamily="18" charset="0"/>
              </a:rPr>
              <a:t>what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does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the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globaal</a:t>
            </a:r>
            <a:r>
              <a:rPr lang="nb-NO" sz="2900" dirty="0" smtClean="0">
                <a:latin typeface="Garamond" panose="02020404030301010803" pitchFamily="18" charset="0"/>
              </a:rPr>
              <a:t> trends </a:t>
            </a:r>
            <a:r>
              <a:rPr lang="nb-NO" sz="2900" dirty="0" err="1" smtClean="0">
                <a:latin typeface="Garamond" panose="02020404030301010803" pitchFamily="18" charset="0"/>
              </a:rPr>
              <a:t>mean</a:t>
            </a:r>
            <a:r>
              <a:rPr lang="nb-NO" sz="2900" dirty="0" smtClean="0">
                <a:latin typeface="Garamond" panose="02020404030301010803" pitchFamily="18" charset="0"/>
              </a:rPr>
              <a:t> for </a:t>
            </a:r>
            <a:r>
              <a:rPr lang="nb-NO" sz="2900" dirty="0" err="1" smtClean="0">
                <a:latin typeface="Garamond" panose="02020404030301010803" pitchFamily="18" charset="0"/>
              </a:rPr>
              <a:t>the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local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level</a:t>
            </a:r>
            <a:r>
              <a:rPr lang="nb-NO" sz="2900" dirty="0" smtClean="0">
                <a:latin typeface="Garamond" panose="02020404030301010803" pitchFamily="18" charset="0"/>
              </a:rPr>
              <a:t> (</a:t>
            </a:r>
            <a:r>
              <a:rPr lang="nb-NO" sz="2900" dirty="0" err="1" smtClean="0">
                <a:latin typeface="Garamond" panose="02020404030301010803" pitchFamily="18" charset="0"/>
              </a:rPr>
              <a:t>above-below</a:t>
            </a:r>
            <a:r>
              <a:rPr lang="nb-NO" sz="2900" dirty="0" smtClean="0">
                <a:latin typeface="Garamond" panose="02020404030301010803" pitchFamily="18" charset="0"/>
              </a:rPr>
              <a:t>)</a:t>
            </a:r>
          </a:p>
          <a:p>
            <a:pPr marL="0" indent="0">
              <a:buNone/>
            </a:pPr>
            <a:endParaRPr lang="nb-NO" sz="2900" dirty="0" smtClean="0">
              <a:latin typeface="Garamond" panose="02020404030301010803" pitchFamily="18" charset="0"/>
            </a:endParaRPr>
          </a:p>
          <a:p>
            <a:r>
              <a:rPr lang="nb-NO" sz="2900" b="1" dirty="0" err="1" smtClean="0">
                <a:latin typeface="Garamond" panose="02020404030301010803" pitchFamily="18" charset="0"/>
              </a:rPr>
              <a:t>Creating</a:t>
            </a:r>
            <a:r>
              <a:rPr lang="nb-NO" sz="2900" b="1" dirty="0" smtClean="0">
                <a:latin typeface="Garamond" panose="02020404030301010803" pitchFamily="18" charset="0"/>
              </a:rPr>
              <a:t> </a:t>
            </a:r>
            <a:r>
              <a:rPr lang="nb-NO" sz="2900" b="1" dirty="0" err="1" smtClean="0">
                <a:latin typeface="Garamond" panose="02020404030301010803" pitchFamily="18" charset="0"/>
              </a:rPr>
              <a:t>growth</a:t>
            </a:r>
            <a:r>
              <a:rPr lang="nb-NO" sz="2900" b="1" dirty="0" smtClean="0">
                <a:latin typeface="Garamond" panose="02020404030301010803" pitchFamily="18" charset="0"/>
              </a:rPr>
              <a:t> and </a:t>
            </a:r>
            <a:r>
              <a:rPr lang="nb-NO" sz="2900" b="1" dirty="0" err="1" smtClean="0">
                <a:latin typeface="Garamond" panose="02020404030301010803" pitchFamily="18" charset="0"/>
              </a:rPr>
              <a:t>jobs</a:t>
            </a:r>
            <a:r>
              <a:rPr lang="nb-NO" sz="2900" b="1" dirty="0" smtClean="0">
                <a:latin typeface="Garamond" panose="02020404030301010803" pitchFamily="18" charset="0"/>
              </a:rPr>
              <a:t>. </a:t>
            </a:r>
            <a:r>
              <a:rPr lang="nb-NO" sz="2900" b="1" dirty="0" err="1" smtClean="0">
                <a:latin typeface="Garamond" panose="02020404030301010803" pitchFamily="18" charset="0"/>
              </a:rPr>
              <a:t>Tackling</a:t>
            </a:r>
            <a:r>
              <a:rPr lang="nb-NO" sz="2900" b="1" dirty="0" smtClean="0">
                <a:latin typeface="Garamond" panose="02020404030301010803" pitchFamily="18" charset="0"/>
              </a:rPr>
              <a:t> </a:t>
            </a:r>
            <a:r>
              <a:rPr lang="nb-NO" sz="2900" b="1" dirty="0" err="1" smtClean="0">
                <a:latin typeface="Garamond" panose="02020404030301010803" pitchFamily="18" charset="0"/>
              </a:rPr>
              <a:t>climate</a:t>
            </a:r>
            <a:r>
              <a:rPr lang="nb-NO" sz="2900" b="1" dirty="0" smtClean="0">
                <a:latin typeface="Garamond" panose="02020404030301010803" pitchFamily="18" charset="0"/>
              </a:rPr>
              <a:t> </a:t>
            </a:r>
            <a:r>
              <a:rPr lang="nb-NO" sz="2900" b="1" dirty="0" err="1" smtClean="0">
                <a:latin typeface="Garamond" panose="02020404030301010803" pitchFamily="18" charset="0"/>
              </a:rPr>
              <a:t>change</a:t>
            </a:r>
            <a:r>
              <a:rPr lang="nb-NO" sz="2900" b="1" dirty="0" smtClean="0">
                <a:latin typeface="Garamond" panose="02020404030301010803" pitchFamily="18" charset="0"/>
              </a:rPr>
              <a:t> and </a:t>
            </a:r>
            <a:r>
              <a:rPr lang="nb-NO" sz="2900" b="1" dirty="0" err="1" smtClean="0">
                <a:latin typeface="Garamond" panose="02020404030301010803" pitchFamily="18" charset="0"/>
              </a:rPr>
              <a:t>energy</a:t>
            </a:r>
            <a:r>
              <a:rPr lang="nb-NO" sz="2900" b="1" dirty="0" smtClean="0">
                <a:latin typeface="Garamond" panose="02020404030301010803" pitchFamily="18" charset="0"/>
              </a:rPr>
              <a:t> </a:t>
            </a:r>
            <a:r>
              <a:rPr lang="nb-NO" sz="2900" b="1" dirty="0" err="1" smtClean="0">
                <a:latin typeface="Garamond" panose="02020404030301010803" pitchFamily="18" charset="0"/>
              </a:rPr>
              <a:t>dependence</a:t>
            </a:r>
            <a:r>
              <a:rPr lang="nb-NO" sz="2900" b="1" dirty="0" smtClean="0">
                <a:latin typeface="Garamond" panose="02020404030301010803" pitchFamily="18" charset="0"/>
              </a:rPr>
              <a:t>, and </a:t>
            </a:r>
            <a:r>
              <a:rPr lang="nb-NO" sz="2900" b="1" dirty="0" err="1" smtClean="0">
                <a:latin typeface="Garamond" panose="02020404030301010803" pitchFamily="18" charset="0"/>
              </a:rPr>
              <a:t>reducing</a:t>
            </a:r>
            <a:r>
              <a:rPr lang="nb-NO" sz="2900" b="1" dirty="0" smtClean="0">
                <a:latin typeface="Garamond" panose="02020404030301010803" pitchFamily="18" charset="0"/>
              </a:rPr>
              <a:t> </a:t>
            </a:r>
            <a:r>
              <a:rPr lang="nb-NO" sz="2900" b="1" dirty="0" err="1" smtClean="0">
                <a:latin typeface="Garamond" panose="02020404030301010803" pitchFamily="18" charset="0"/>
              </a:rPr>
              <a:t>poverty</a:t>
            </a:r>
            <a:r>
              <a:rPr lang="nb-NO" sz="2900" b="1" dirty="0" smtClean="0">
                <a:latin typeface="Garamond" panose="02020404030301010803" pitchFamily="18" charset="0"/>
              </a:rPr>
              <a:t> and </a:t>
            </a:r>
            <a:r>
              <a:rPr lang="nb-NO" sz="2900" b="1" dirty="0" err="1" smtClean="0">
                <a:latin typeface="Garamond" panose="02020404030301010803" pitchFamily="18" charset="0"/>
              </a:rPr>
              <a:t>social</a:t>
            </a:r>
            <a:r>
              <a:rPr lang="nb-NO" sz="2900" b="1" dirty="0" smtClean="0">
                <a:latin typeface="Garamond" panose="02020404030301010803" pitchFamily="18" charset="0"/>
              </a:rPr>
              <a:t> </a:t>
            </a:r>
            <a:r>
              <a:rPr lang="nb-NO" sz="2900" b="1" dirty="0" err="1" smtClean="0">
                <a:latin typeface="Garamond" panose="02020404030301010803" pitchFamily="18" charset="0"/>
              </a:rPr>
              <a:t>exclusion</a:t>
            </a:r>
            <a:endParaRPr lang="nb-NO" sz="2900" b="1" dirty="0" smtClean="0">
              <a:latin typeface="Garamond" panose="02020404030301010803" pitchFamily="18" charset="0"/>
            </a:endParaRPr>
          </a:p>
          <a:p>
            <a:pPr marL="285750" indent="-285750"/>
            <a:r>
              <a:rPr lang="nb-NO" sz="2900" dirty="0" err="1" smtClean="0">
                <a:latin typeface="Garamond" panose="02020404030301010803" pitchFamily="18" charset="0"/>
              </a:rPr>
              <a:t>Climate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>
                <a:latin typeface="Garamond" panose="02020404030301010803" pitchFamily="18" charset="0"/>
              </a:rPr>
              <a:t>change</a:t>
            </a:r>
            <a:r>
              <a:rPr lang="nb-NO" sz="2900" dirty="0">
                <a:latin typeface="Garamond" panose="02020404030301010803" pitchFamily="18" charset="0"/>
              </a:rPr>
              <a:t>  ( «</a:t>
            </a:r>
            <a:r>
              <a:rPr lang="nb-NO" sz="2900" dirty="0" err="1">
                <a:latin typeface="Garamond" panose="02020404030301010803" pitchFamily="18" charset="0"/>
              </a:rPr>
              <a:t>the</a:t>
            </a:r>
            <a:r>
              <a:rPr lang="nb-NO" sz="2900" dirty="0">
                <a:latin typeface="Garamond" panose="02020404030301010803" pitchFamily="18" charset="0"/>
              </a:rPr>
              <a:t> green city/</a:t>
            </a:r>
            <a:r>
              <a:rPr lang="nb-NO" sz="2900" dirty="0" err="1">
                <a:latin typeface="Garamond" panose="02020404030301010803" pitchFamily="18" charset="0"/>
              </a:rPr>
              <a:t>the</a:t>
            </a:r>
            <a:r>
              <a:rPr lang="nb-NO" sz="2900" dirty="0">
                <a:latin typeface="Garamond" panose="02020404030301010803" pitchFamily="18" charset="0"/>
              </a:rPr>
              <a:t> </a:t>
            </a:r>
            <a:r>
              <a:rPr lang="nb-NO" sz="2900" dirty="0" err="1">
                <a:latin typeface="Garamond" panose="02020404030301010803" pitchFamily="18" charset="0"/>
              </a:rPr>
              <a:t>walking</a:t>
            </a:r>
            <a:r>
              <a:rPr lang="nb-NO" sz="2900" dirty="0">
                <a:latin typeface="Garamond" panose="02020404030301010803" pitchFamily="18" charset="0"/>
              </a:rPr>
              <a:t> city/</a:t>
            </a:r>
            <a:r>
              <a:rPr lang="nb-NO" sz="2900" dirty="0" err="1">
                <a:latin typeface="Garamond" panose="02020404030301010803" pitchFamily="18" charset="0"/>
              </a:rPr>
              <a:t>the</a:t>
            </a:r>
            <a:r>
              <a:rPr lang="nb-NO" sz="2900" dirty="0">
                <a:latin typeface="Garamond" panose="02020404030301010803" pitchFamily="18" charset="0"/>
              </a:rPr>
              <a:t> </a:t>
            </a:r>
            <a:r>
              <a:rPr lang="nb-NO" sz="2900" dirty="0" err="1">
                <a:latin typeface="Garamond" panose="02020404030301010803" pitchFamily="18" charset="0"/>
              </a:rPr>
              <a:t>engaged</a:t>
            </a:r>
            <a:r>
              <a:rPr lang="nb-NO" sz="2900" dirty="0">
                <a:latin typeface="Garamond" panose="02020404030301010803" pitchFamily="18" charset="0"/>
              </a:rPr>
              <a:t> city/</a:t>
            </a:r>
            <a:r>
              <a:rPr lang="nb-NO" sz="2900" dirty="0" err="1">
                <a:latin typeface="Garamond" panose="02020404030301010803" pitchFamily="18" charset="0"/>
              </a:rPr>
              <a:t>the</a:t>
            </a:r>
            <a:r>
              <a:rPr lang="nb-NO" sz="2900" dirty="0">
                <a:latin typeface="Garamond" panose="02020404030301010803" pitchFamily="18" charset="0"/>
              </a:rPr>
              <a:t> </a:t>
            </a:r>
            <a:r>
              <a:rPr lang="nb-NO" sz="2900" dirty="0" err="1">
                <a:latin typeface="Garamond" panose="02020404030301010803" pitchFamily="18" charset="0"/>
              </a:rPr>
              <a:t>compact</a:t>
            </a:r>
            <a:r>
              <a:rPr lang="nb-NO" sz="2900" dirty="0">
                <a:latin typeface="Garamond" panose="02020404030301010803" pitchFamily="18" charset="0"/>
              </a:rPr>
              <a:t> city/</a:t>
            </a:r>
            <a:r>
              <a:rPr lang="nb-NO" sz="2900" dirty="0" err="1">
                <a:latin typeface="Garamond" panose="02020404030301010803" pitchFamily="18" charset="0"/>
              </a:rPr>
              <a:t>the</a:t>
            </a:r>
            <a:r>
              <a:rPr lang="nb-NO" sz="2900" dirty="0">
                <a:latin typeface="Garamond" panose="02020404030301010803" pitchFamily="18" charset="0"/>
              </a:rPr>
              <a:t> diverse city/</a:t>
            </a:r>
            <a:r>
              <a:rPr lang="nb-NO" sz="2900" dirty="0" err="1">
                <a:latin typeface="Garamond" panose="02020404030301010803" pitchFamily="18" charset="0"/>
              </a:rPr>
              <a:t>the</a:t>
            </a:r>
            <a:r>
              <a:rPr lang="nb-NO" sz="2900" dirty="0">
                <a:latin typeface="Garamond" panose="02020404030301010803" pitchFamily="18" charset="0"/>
              </a:rPr>
              <a:t> </a:t>
            </a:r>
            <a:r>
              <a:rPr lang="nb-NO" sz="2900" dirty="0" err="1">
                <a:latin typeface="Garamond" panose="02020404030301010803" pitchFamily="18" charset="0"/>
              </a:rPr>
              <a:t>including</a:t>
            </a:r>
            <a:r>
              <a:rPr lang="nb-NO" sz="2900" dirty="0">
                <a:latin typeface="Garamond" panose="02020404030301010803" pitchFamily="18" charset="0"/>
              </a:rPr>
              <a:t> city»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900" dirty="0" err="1" smtClean="0">
                <a:latin typeface="Garamond" panose="02020404030301010803" pitchFamily="18" charset="0"/>
              </a:rPr>
              <a:t>Demografic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changes</a:t>
            </a:r>
            <a:endParaRPr lang="nb-NO" sz="2900" dirty="0" smtClean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900" dirty="0">
                <a:latin typeface="Garamond" panose="02020404030301010803" pitchFamily="18" charset="0"/>
              </a:rPr>
              <a:t>	</a:t>
            </a:r>
            <a:r>
              <a:rPr lang="nb-NO" sz="2900" dirty="0" err="1" smtClean="0">
                <a:latin typeface="Garamond" panose="02020404030301010803" pitchFamily="18" charset="0"/>
              </a:rPr>
              <a:t>Increasing</a:t>
            </a:r>
            <a:r>
              <a:rPr lang="nb-NO" sz="2900" dirty="0" smtClean="0">
                <a:latin typeface="Garamond" panose="02020404030301010803" pitchFamily="18" charset="0"/>
              </a:rPr>
              <a:t> or </a:t>
            </a:r>
            <a:r>
              <a:rPr lang="nb-NO" sz="2900" dirty="0" err="1" smtClean="0">
                <a:latin typeface="Garamond" panose="02020404030301010803" pitchFamily="18" charset="0"/>
              </a:rPr>
              <a:t>decreasing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population</a:t>
            </a:r>
            <a:r>
              <a:rPr lang="nb-NO" sz="2900" dirty="0" smtClean="0">
                <a:latin typeface="Garamond" panose="02020404030301010803" pitchFamily="18" charset="0"/>
              </a:rPr>
              <a:t> – </a:t>
            </a:r>
            <a:r>
              <a:rPr lang="nb-NO" sz="2900" dirty="0" err="1" smtClean="0">
                <a:latin typeface="Garamond" panose="02020404030301010803" pitchFamily="18" charset="0"/>
              </a:rPr>
              <a:t>reasons</a:t>
            </a:r>
            <a:r>
              <a:rPr lang="nb-NO" sz="2900" dirty="0" smtClean="0">
                <a:latin typeface="Garamond" panose="02020404030301010803" pitchFamily="18" charset="0"/>
              </a:rPr>
              <a:t>?</a:t>
            </a:r>
          </a:p>
          <a:p>
            <a:r>
              <a:rPr lang="nb-NO" sz="2900" dirty="0">
                <a:latin typeface="Garamond" panose="02020404030301010803" pitchFamily="18" charset="0"/>
              </a:rPr>
              <a:t>	S</a:t>
            </a:r>
            <a:r>
              <a:rPr lang="nb-NO" sz="2900" dirty="0" smtClean="0">
                <a:latin typeface="Garamond" panose="02020404030301010803" pitchFamily="18" charset="0"/>
              </a:rPr>
              <a:t>ex – </a:t>
            </a:r>
            <a:r>
              <a:rPr lang="nb-NO" sz="2900" dirty="0" err="1" smtClean="0">
                <a:latin typeface="Garamond" panose="02020404030301010803" pitchFamily="18" charset="0"/>
              </a:rPr>
              <a:t>the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gender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pattern</a:t>
            </a:r>
            <a:r>
              <a:rPr lang="nb-NO" sz="2900" dirty="0" smtClean="0">
                <a:latin typeface="Garamond" panose="02020404030301010803" pitchFamily="18" charset="0"/>
              </a:rPr>
              <a:t>, </a:t>
            </a:r>
            <a:r>
              <a:rPr lang="nb-NO" sz="2900" dirty="0" err="1" smtClean="0">
                <a:latin typeface="Garamond" panose="02020404030301010803" pitchFamily="18" charset="0"/>
              </a:rPr>
              <a:t>how</a:t>
            </a:r>
            <a:r>
              <a:rPr lang="nb-NO" sz="2900" dirty="0" smtClean="0">
                <a:latin typeface="Garamond" panose="02020404030301010803" pitchFamily="18" charset="0"/>
              </a:rPr>
              <a:t> and </a:t>
            </a:r>
            <a:r>
              <a:rPr lang="nb-NO" sz="2900" dirty="0" err="1" smtClean="0">
                <a:latin typeface="Garamond" panose="02020404030301010803" pitchFamily="18" charset="0"/>
              </a:rPr>
              <a:t>why</a:t>
            </a:r>
            <a:r>
              <a:rPr lang="nb-NO" sz="2900" dirty="0" smtClean="0">
                <a:latin typeface="Garamond" panose="02020404030301010803" pitchFamily="18" charset="0"/>
              </a:rPr>
              <a:t>? And </a:t>
            </a:r>
            <a:r>
              <a:rPr lang="nb-NO" sz="2900" dirty="0" err="1" smtClean="0">
                <a:latin typeface="Garamond" panose="02020404030301010803" pitchFamily="18" charset="0"/>
              </a:rPr>
              <a:t>what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does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this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mean</a:t>
            </a:r>
            <a:r>
              <a:rPr lang="nb-NO" sz="2900" dirty="0" smtClean="0">
                <a:latin typeface="Garamond" panose="02020404030301010803" pitchFamily="18" charset="0"/>
              </a:rPr>
              <a:t> for </a:t>
            </a:r>
            <a:r>
              <a:rPr lang="nb-NO" sz="2900" dirty="0" err="1" smtClean="0">
                <a:latin typeface="Garamond" panose="02020404030301010803" pitchFamily="18" charset="0"/>
              </a:rPr>
              <a:t>the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society</a:t>
            </a:r>
            <a:r>
              <a:rPr lang="nb-NO" sz="2900" dirty="0" smtClean="0">
                <a:latin typeface="Garamond" panose="02020404030301010803" pitchFamily="18" charset="0"/>
              </a:rPr>
              <a:t>/for </a:t>
            </a:r>
            <a:r>
              <a:rPr lang="nb-NO" sz="2900" dirty="0" err="1" smtClean="0">
                <a:latin typeface="Garamond" panose="02020404030301010803" pitchFamily="18" charset="0"/>
              </a:rPr>
              <a:t>the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future</a:t>
            </a:r>
            <a:r>
              <a:rPr lang="nb-NO" sz="2900" dirty="0" smtClean="0">
                <a:latin typeface="Garamond" panose="02020404030301010803" pitchFamily="18" charset="0"/>
              </a:rPr>
              <a:t>?</a:t>
            </a:r>
          </a:p>
          <a:p>
            <a:r>
              <a:rPr lang="nb-NO" sz="2900" dirty="0">
                <a:latin typeface="Garamond" panose="02020404030301010803" pitchFamily="18" charset="0"/>
              </a:rPr>
              <a:t>	A</a:t>
            </a:r>
            <a:r>
              <a:rPr lang="nb-NO" sz="2900" dirty="0" smtClean="0">
                <a:latin typeface="Garamond" panose="02020404030301010803" pitchFamily="18" charset="0"/>
              </a:rPr>
              <a:t>ges – </a:t>
            </a:r>
            <a:r>
              <a:rPr lang="nb-NO" sz="2900" dirty="0" err="1" smtClean="0">
                <a:latin typeface="Garamond" panose="02020404030301010803" pitchFamily="18" charset="0"/>
              </a:rPr>
              <a:t>need</a:t>
            </a:r>
            <a:r>
              <a:rPr lang="nb-NO" sz="2900" dirty="0" smtClean="0">
                <a:latin typeface="Garamond" panose="02020404030301010803" pitchFamily="18" charset="0"/>
              </a:rPr>
              <a:t> for </a:t>
            </a:r>
            <a:r>
              <a:rPr lang="nb-NO" sz="2900" dirty="0" err="1" smtClean="0">
                <a:latin typeface="Garamond" panose="02020404030301010803" pitchFamily="18" charset="0"/>
              </a:rPr>
              <a:t>care</a:t>
            </a:r>
            <a:r>
              <a:rPr lang="nb-NO" sz="2900" dirty="0" smtClean="0">
                <a:latin typeface="Garamond" panose="02020404030301010803" pitchFamily="18" charset="0"/>
              </a:rPr>
              <a:t>, </a:t>
            </a:r>
            <a:r>
              <a:rPr lang="nb-NO" sz="2900" dirty="0" err="1" smtClean="0">
                <a:latin typeface="Garamond" panose="02020404030301010803" pitchFamily="18" charset="0"/>
              </a:rPr>
              <a:t>education</a:t>
            </a:r>
            <a:r>
              <a:rPr lang="nb-NO" sz="2900" dirty="0" smtClean="0">
                <a:latin typeface="Garamond" panose="02020404030301010803" pitchFamily="18" charset="0"/>
              </a:rPr>
              <a:t>, </a:t>
            </a:r>
            <a:r>
              <a:rPr lang="nb-NO" sz="2900" dirty="0" err="1" smtClean="0">
                <a:latin typeface="Garamond" panose="02020404030301010803" pitchFamily="18" charset="0"/>
              </a:rPr>
              <a:t>work</a:t>
            </a:r>
            <a:r>
              <a:rPr lang="nb-NO" sz="2900" dirty="0" smtClean="0">
                <a:latin typeface="Garamond" panose="02020404030301010803" pitchFamily="18" charset="0"/>
              </a:rPr>
              <a:t>, </a:t>
            </a:r>
            <a:r>
              <a:rPr lang="nb-NO" sz="2900" dirty="0" err="1" smtClean="0">
                <a:latin typeface="Garamond" panose="02020404030301010803" pitchFamily="18" charset="0"/>
              </a:rPr>
              <a:t>etc</a:t>
            </a:r>
            <a:r>
              <a:rPr lang="nb-NO" sz="2900" dirty="0" smtClean="0">
                <a:latin typeface="Garamond" panose="02020404030301010803" pitchFamily="18" charset="0"/>
              </a:rPr>
              <a:t>?</a:t>
            </a:r>
          </a:p>
          <a:p>
            <a:r>
              <a:rPr lang="nb-NO" sz="2900" dirty="0">
                <a:latin typeface="Garamond" panose="02020404030301010803" pitchFamily="18" charset="0"/>
              </a:rPr>
              <a:t>	M</a:t>
            </a:r>
            <a:r>
              <a:rPr lang="nb-NO" sz="2900" dirty="0" smtClean="0">
                <a:latin typeface="Garamond" panose="02020404030301010803" pitchFamily="18" charset="0"/>
              </a:rPr>
              <a:t>igration - </a:t>
            </a:r>
            <a:r>
              <a:rPr lang="nb-NO" sz="2900" dirty="0" err="1" smtClean="0">
                <a:latin typeface="Garamond" panose="02020404030301010803" pitchFamily="18" charset="0"/>
              </a:rPr>
              <a:t>immigration</a:t>
            </a:r>
            <a:r>
              <a:rPr lang="nb-NO" sz="2900" dirty="0" smtClean="0">
                <a:latin typeface="Garamond" panose="02020404030301010803" pitchFamily="18" charset="0"/>
              </a:rPr>
              <a:t>/</a:t>
            </a:r>
            <a:r>
              <a:rPr lang="nb-NO" sz="2900" dirty="0" err="1" smtClean="0">
                <a:latin typeface="Garamond" panose="02020404030301010803" pitchFamily="18" charset="0"/>
              </a:rPr>
              <a:t>emigration</a:t>
            </a:r>
            <a:r>
              <a:rPr lang="nb-NO" sz="2900" dirty="0" smtClean="0">
                <a:latin typeface="Garamond" panose="02020404030301010803" pitchFamily="18" charset="0"/>
              </a:rPr>
              <a:t> – </a:t>
            </a:r>
            <a:r>
              <a:rPr lang="nb-NO" sz="2900" dirty="0" err="1" smtClean="0">
                <a:latin typeface="Garamond" panose="02020404030301010803" pitchFamily="18" charset="0"/>
              </a:rPr>
              <a:t>diversity</a:t>
            </a:r>
            <a:r>
              <a:rPr lang="nb-NO" sz="2900" dirty="0" smtClean="0">
                <a:latin typeface="Garamond" panose="02020404030301010803" pitchFamily="18" charset="0"/>
              </a:rPr>
              <a:t>? </a:t>
            </a:r>
            <a:r>
              <a:rPr lang="nb-NO" sz="2900" dirty="0" err="1" smtClean="0">
                <a:latin typeface="Garamond" panose="02020404030301010803" pitchFamily="18" charset="0"/>
              </a:rPr>
              <a:t>Challenging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the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local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culture</a:t>
            </a:r>
            <a:r>
              <a:rPr lang="nb-NO" sz="2900" dirty="0" smtClean="0">
                <a:latin typeface="Garamond" panose="02020404030301010803" pitchFamily="18" charset="0"/>
              </a:rPr>
              <a:t>?</a:t>
            </a:r>
          </a:p>
          <a:p>
            <a:r>
              <a:rPr lang="nb-NO" sz="2900" dirty="0">
                <a:latin typeface="Garamond" panose="02020404030301010803" pitchFamily="18" charset="0"/>
              </a:rPr>
              <a:t>	</a:t>
            </a:r>
            <a:r>
              <a:rPr lang="nb-NO" sz="2900" dirty="0" err="1">
                <a:latin typeface="Garamond" panose="02020404030301010803" pitchFamily="18" charset="0"/>
              </a:rPr>
              <a:t>R</a:t>
            </a:r>
            <a:r>
              <a:rPr lang="nb-NO" sz="2900" dirty="0" err="1" smtClean="0">
                <a:latin typeface="Garamond" panose="02020404030301010803" pitchFamily="18" charset="0"/>
              </a:rPr>
              <a:t>efugees</a:t>
            </a:r>
            <a:r>
              <a:rPr lang="nb-NO" sz="2900" dirty="0" smtClean="0">
                <a:latin typeface="Garamond" panose="02020404030301010803" pitchFamily="18" charset="0"/>
              </a:rPr>
              <a:t>, </a:t>
            </a:r>
            <a:r>
              <a:rPr lang="nb-NO" sz="2900" dirty="0" err="1" smtClean="0">
                <a:latin typeface="Garamond" panose="02020404030301010803" pitchFamily="18" charset="0"/>
              </a:rPr>
              <a:t>asylum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  <a:r>
              <a:rPr lang="nb-NO" sz="2900" dirty="0" err="1" smtClean="0">
                <a:latin typeface="Garamond" panose="02020404030301010803" pitchFamily="18" charset="0"/>
              </a:rPr>
              <a:t>seekers</a:t>
            </a:r>
            <a:endParaRPr lang="nb-NO" sz="2900" dirty="0">
              <a:latin typeface="Garamond" panose="02020404030301010803" pitchFamily="18" charset="0"/>
            </a:endParaRPr>
          </a:p>
          <a:p>
            <a:r>
              <a:rPr lang="nb-NO" sz="2900" dirty="0" smtClean="0">
                <a:latin typeface="Garamond" panose="02020404030301010803" pitchFamily="18" charset="0"/>
              </a:rPr>
              <a:t>Labour </a:t>
            </a:r>
            <a:r>
              <a:rPr lang="nb-NO" sz="2900" dirty="0" err="1" smtClean="0">
                <a:latin typeface="Garamond" panose="02020404030301010803" pitchFamily="18" charset="0"/>
              </a:rPr>
              <a:t>market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</a:p>
          <a:p>
            <a:pPr lvl="1"/>
            <a:r>
              <a:rPr lang="nb-NO" sz="2900" dirty="0" err="1" smtClean="0"/>
              <a:t>Common</a:t>
            </a:r>
            <a:r>
              <a:rPr lang="nb-NO" sz="2900" dirty="0" smtClean="0"/>
              <a:t> </a:t>
            </a:r>
            <a:r>
              <a:rPr lang="nb-NO" sz="2900" dirty="0" err="1"/>
              <a:t>labor</a:t>
            </a:r>
            <a:r>
              <a:rPr lang="nb-NO" sz="2900" dirty="0"/>
              <a:t> </a:t>
            </a:r>
            <a:r>
              <a:rPr lang="nb-NO" sz="2900" dirty="0" err="1"/>
              <a:t>market</a:t>
            </a:r>
            <a:r>
              <a:rPr lang="nb-NO" sz="2900" dirty="0"/>
              <a:t> </a:t>
            </a:r>
            <a:r>
              <a:rPr lang="nb-NO" sz="2900" dirty="0" err="1"/>
              <a:t>across</a:t>
            </a:r>
            <a:r>
              <a:rPr lang="nb-NO" sz="2900" dirty="0"/>
              <a:t> </a:t>
            </a:r>
            <a:r>
              <a:rPr lang="nb-NO" sz="2900" dirty="0" err="1"/>
              <a:t>the</a:t>
            </a:r>
            <a:r>
              <a:rPr lang="nb-NO" sz="2900" dirty="0"/>
              <a:t> border? </a:t>
            </a:r>
          </a:p>
          <a:p>
            <a:pPr lvl="1"/>
            <a:r>
              <a:rPr lang="nb-NO" sz="2900" dirty="0" smtClean="0"/>
              <a:t>Barriers/</a:t>
            </a:r>
            <a:r>
              <a:rPr lang="nb-NO" sz="2900" dirty="0" err="1" smtClean="0"/>
              <a:t>challenges</a:t>
            </a:r>
            <a:r>
              <a:rPr lang="nb-NO" sz="2900" dirty="0" smtClean="0"/>
              <a:t> </a:t>
            </a:r>
            <a:r>
              <a:rPr lang="nb-NO" sz="2900" dirty="0"/>
              <a:t>(</a:t>
            </a:r>
            <a:r>
              <a:rPr lang="nb-NO" sz="2900" dirty="0" err="1"/>
              <a:t>the</a:t>
            </a:r>
            <a:r>
              <a:rPr lang="nb-NO" sz="2900" dirty="0"/>
              <a:t> border, </a:t>
            </a:r>
            <a:r>
              <a:rPr lang="nb-NO" sz="2900" dirty="0" err="1"/>
              <a:t>tax</a:t>
            </a:r>
            <a:r>
              <a:rPr lang="nb-NO" sz="2900" dirty="0"/>
              <a:t> systems, </a:t>
            </a:r>
            <a:r>
              <a:rPr lang="nb-NO" sz="2900" dirty="0" err="1"/>
              <a:t>social</a:t>
            </a:r>
            <a:r>
              <a:rPr lang="nb-NO" sz="2900" dirty="0"/>
              <a:t> </a:t>
            </a:r>
            <a:r>
              <a:rPr lang="nb-NO" sz="2900" dirty="0" err="1"/>
              <a:t>security</a:t>
            </a:r>
            <a:r>
              <a:rPr lang="nb-NO" sz="2900" dirty="0"/>
              <a:t> </a:t>
            </a:r>
            <a:r>
              <a:rPr lang="nb-NO" sz="2900" dirty="0" smtClean="0"/>
              <a:t>systems)</a:t>
            </a:r>
            <a:endParaRPr lang="nb-NO" sz="2900" dirty="0" smtClean="0">
              <a:latin typeface="Garamond" panose="02020404030301010803" pitchFamily="18" charset="0"/>
            </a:endParaRPr>
          </a:p>
          <a:p>
            <a:r>
              <a:rPr lang="nb-NO" sz="2900" dirty="0" err="1" smtClean="0">
                <a:latin typeface="Garamond" panose="02020404030301010803" pitchFamily="18" charset="0"/>
              </a:rPr>
              <a:t>Education</a:t>
            </a:r>
            <a:r>
              <a:rPr lang="nb-NO" sz="2900" dirty="0" smtClean="0">
                <a:latin typeface="Garamond" panose="02020404030301010803" pitchFamily="18" charset="0"/>
              </a:rPr>
              <a:t> and </a:t>
            </a:r>
            <a:r>
              <a:rPr lang="nb-NO" sz="2900" dirty="0" err="1" smtClean="0">
                <a:latin typeface="Garamond" panose="02020404030301010803" pitchFamily="18" charset="0"/>
              </a:rPr>
              <a:t>competence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</a:p>
          <a:p>
            <a:pPr lvl="1"/>
            <a:r>
              <a:rPr lang="nb-NO" sz="2900" dirty="0" smtClean="0">
                <a:latin typeface="Garamond" panose="02020404030301010803" pitchFamily="18" charset="0"/>
              </a:rPr>
              <a:t>Language</a:t>
            </a:r>
          </a:p>
          <a:p>
            <a:pPr lvl="1"/>
            <a:r>
              <a:rPr lang="nb-NO" sz="2900" dirty="0" smtClean="0">
                <a:latin typeface="Garamond" panose="02020404030301010803" pitchFamily="18" charset="0"/>
              </a:rPr>
              <a:t>Access to </a:t>
            </a:r>
            <a:r>
              <a:rPr lang="nb-NO" sz="2900" dirty="0" err="1" smtClean="0">
                <a:latin typeface="Garamond" panose="02020404030301010803" pitchFamily="18" charset="0"/>
              </a:rPr>
              <a:t>education</a:t>
            </a:r>
            <a:endParaRPr lang="nb-NO" sz="2900" dirty="0" smtClean="0">
              <a:latin typeface="Garamond" panose="02020404030301010803" pitchFamily="18" charset="0"/>
            </a:endParaRPr>
          </a:p>
          <a:p>
            <a:pPr lvl="1"/>
            <a:r>
              <a:rPr lang="nb-NO" sz="2900" dirty="0" smtClean="0">
                <a:latin typeface="Garamond" panose="02020404030301010803" pitchFamily="18" charset="0"/>
              </a:rPr>
              <a:t>Cooperation </a:t>
            </a:r>
            <a:r>
              <a:rPr lang="nb-NO" sz="2900" dirty="0" err="1" smtClean="0">
                <a:latin typeface="Garamond" panose="02020404030301010803" pitchFamily="18" charset="0"/>
              </a:rPr>
              <a:t>between</a:t>
            </a:r>
            <a:r>
              <a:rPr lang="nb-NO" sz="2900" dirty="0" smtClean="0">
                <a:latin typeface="Garamond" panose="02020404030301010803" pitchFamily="18" charset="0"/>
              </a:rPr>
              <a:t> different </a:t>
            </a:r>
            <a:r>
              <a:rPr lang="nb-NO" sz="2900" dirty="0" err="1" smtClean="0">
                <a:latin typeface="Garamond" panose="02020404030301010803" pitchFamily="18" charset="0"/>
              </a:rPr>
              <a:t>institutions</a:t>
            </a:r>
            <a:r>
              <a:rPr lang="nb-NO" sz="2900" dirty="0" smtClean="0">
                <a:latin typeface="Garamond" panose="02020404030301010803" pitchFamily="18" charset="0"/>
              </a:rPr>
              <a:t> (e.g. </a:t>
            </a:r>
            <a:r>
              <a:rPr lang="nb-NO" sz="2900" dirty="0" err="1" smtClean="0">
                <a:latin typeface="Garamond" panose="02020404030301010803" pitchFamily="18" charset="0"/>
              </a:rPr>
              <a:t>universities</a:t>
            </a:r>
            <a:r>
              <a:rPr lang="nb-NO" sz="2900" dirty="0" smtClean="0">
                <a:latin typeface="Garamond" panose="02020404030301010803" pitchFamily="18" charset="0"/>
              </a:rPr>
              <a:t>)</a:t>
            </a:r>
          </a:p>
          <a:p>
            <a:r>
              <a:rPr lang="nb-NO" sz="2900" dirty="0" smtClean="0">
                <a:latin typeface="Garamond" panose="02020404030301010803" pitchFamily="18" charset="0"/>
              </a:rPr>
              <a:t>Health and </a:t>
            </a:r>
            <a:r>
              <a:rPr lang="nb-NO" sz="2900" dirty="0" err="1" smtClean="0">
                <a:latin typeface="Garamond" panose="02020404030301010803" pitchFamily="18" charset="0"/>
              </a:rPr>
              <a:t>care</a:t>
            </a:r>
            <a:endParaRPr lang="nb-NO" sz="2900" dirty="0" smtClean="0">
              <a:latin typeface="Garamond" panose="02020404030301010803" pitchFamily="18" charset="0"/>
            </a:endParaRPr>
          </a:p>
          <a:p>
            <a:pPr lvl="1"/>
            <a:r>
              <a:rPr lang="nb-NO" sz="2900" dirty="0" smtClean="0">
                <a:latin typeface="Garamond" panose="02020404030301010803" pitchFamily="18" charset="0"/>
              </a:rPr>
              <a:t>Public </a:t>
            </a:r>
            <a:r>
              <a:rPr lang="nb-NO" sz="2900" dirty="0" err="1" smtClean="0">
                <a:latin typeface="Garamond" panose="02020404030301010803" pitchFamily="18" charset="0"/>
              </a:rPr>
              <a:t>health</a:t>
            </a:r>
            <a:r>
              <a:rPr lang="nb-NO" sz="2900" dirty="0" smtClean="0">
                <a:latin typeface="Garamond" panose="02020404030301010803" pitchFamily="18" charset="0"/>
              </a:rPr>
              <a:t> </a:t>
            </a:r>
          </a:p>
          <a:p>
            <a:pPr lvl="1"/>
            <a:r>
              <a:rPr lang="nb-NO" sz="2900" dirty="0" smtClean="0">
                <a:latin typeface="Garamond" panose="02020404030301010803" pitchFamily="18" charset="0"/>
              </a:rPr>
              <a:t>Care for </a:t>
            </a:r>
            <a:r>
              <a:rPr lang="nb-NO" sz="2900" dirty="0" err="1" smtClean="0">
                <a:latin typeface="Garamond" panose="02020404030301010803" pitchFamily="18" charset="0"/>
              </a:rPr>
              <a:t>young</a:t>
            </a:r>
            <a:r>
              <a:rPr lang="nb-NO" sz="2900" dirty="0" smtClean="0">
                <a:latin typeface="Garamond" panose="02020404030301010803" pitchFamily="18" charset="0"/>
              </a:rPr>
              <a:t>/older – </a:t>
            </a:r>
            <a:r>
              <a:rPr lang="nb-NO" sz="2900" dirty="0" err="1" smtClean="0">
                <a:latin typeface="Garamond" panose="02020404030301010803" pitchFamily="18" charset="0"/>
              </a:rPr>
              <a:t>people</a:t>
            </a:r>
            <a:r>
              <a:rPr lang="nb-NO" sz="2900" dirty="0" smtClean="0">
                <a:latin typeface="Garamond" panose="02020404030301010803" pitchFamily="18" charset="0"/>
              </a:rPr>
              <a:t> to do </a:t>
            </a:r>
            <a:r>
              <a:rPr lang="nb-NO" sz="2900" dirty="0" err="1" smtClean="0">
                <a:latin typeface="Garamond" panose="02020404030301010803" pitchFamily="18" charset="0"/>
              </a:rPr>
              <a:t>this</a:t>
            </a:r>
            <a:r>
              <a:rPr lang="nb-NO" sz="2900" dirty="0" smtClean="0">
                <a:latin typeface="Garamond" panose="02020404030301010803" pitchFamily="18" charset="0"/>
              </a:rPr>
              <a:t>?</a:t>
            </a:r>
            <a:r>
              <a:rPr lang="nb-NO" sz="2900" dirty="0" smtClean="0"/>
              <a:t> </a:t>
            </a:r>
          </a:p>
          <a:p>
            <a:r>
              <a:rPr lang="nb-NO" sz="2900" dirty="0"/>
              <a:t> </a:t>
            </a:r>
            <a:r>
              <a:rPr lang="nb-NO" sz="2900" dirty="0" err="1" smtClean="0"/>
              <a:t>Infrastructure</a:t>
            </a:r>
            <a:r>
              <a:rPr lang="nb-NO" sz="2900" dirty="0" smtClean="0"/>
              <a:t> </a:t>
            </a:r>
          </a:p>
          <a:p>
            <a:pPr lvl="1"/>
            <a:r>
              <a:rPr lang="nb-NO" sz="2900" dirty="0" err="1" smtClean="0"/>
              <a:t>Communication</a:t>
            </a:r>
            <a:r>
              <a:rPr lang="nb-NO" sz="2900" dirty="0" smtClean="0"/>
              <a:t> and </a:t>
            </a:r>
            <a:r>
              <a:rPr lang="nb-NO" sz="2900" dirty="0" err="1" smtClean="0"/>
              <a:t>transportation</a:t>
            </a:r>
            <a:r>
              <a:rPr lang="nb-NO" sz="2900" dirty="0" smtClean="0"/>
              <a:t> – </a:t>
            </a:r>
            <a:r>
              <a:rPr lang="nb-NO" sz="2900" dirty="0" err="1" smtClean="0"/>
              <a:t>easy</a:t>
            </a:r>
            <a:r>
              <a:rPr lang="nb-NO" sz="2900" dirty="0" smtClean="0"/>
              <a:t> to cross </a:t>
            </a:r>
            <a:r>
              <a:rPr lang="nb-NO" sz="2900" dirty="0" err="1" smtClean="0"/>
              <a:t>the</a:t>
            </a:r>
            <a:r>
              <a:rPr lang="nb-NO" sz="2900" dirty="0" smtClean="0"/>
              <a:t> border(s)?</a:t>
            </a:r>
          </a:p>
          <a:p>
            <a:pPr lvl="1"/>
            <a:r>
              <a:rPr lang="nb-NO" sz="2900" dirty="0" err="1" smtClean="0"/>
              <a:t>Near</a:t>
            </a:r>
            <a:r>
              <a:rPr lang="nb-NO" sz="2900" dirty="0" smtClean="0"/>
              <a:t>/far from a </a:t>
            </a:r>
            <a:r>
              <a:rPr lang="nb-NO" sz="2900" dirty="0" err="1" smtClean="0"/>
              <a:t>market</a:t>
            </a:r>
            <a:r>
              <a:rPr lang="nb-NO" sz="2900" dirty="0" smtClean="0"/>
              <a:t>?</a:t>
            </a:r>
          </a:p>
          <a:p>
            <a:pPr lvl="1"/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06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Placeholder 3"/>
          <p:cNvGraphicFramePr>
            <a:graphicFrameLocks noGrp="1"/>
          </p:cNvGraphicFramePr>
          <p:nvPr>
            <p:ph type="tbl" sz="quarter" idx="11"/>
          </p:nvPr>
        </p:nvGraphicFramePr>
        <p:xfrm>
          <a:off x="859215" y="15109735"/>
          <a:ext cx="6745707" cy="5302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425"/>
                <a:gridCol w="2956560"/>
                <a:gridCol w="2575722"/>
              </a:tblGrid>
              <a:tr h="456188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456188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456188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456188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456188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618666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456188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871756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456188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618666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346820"/>
              </p:ext>
            </p:extLst>
          </p:nvPr>
        </p:nvGraphicFramePr>
        <p:xfrm>
          <a:off x="470154" y="-207263"/>
          <a:ext cx="6745707" cy="6945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425"/>
                <a:gridCol w="3815013"/>
                <a:gridCol w="1717269"/>
              </a:tblGrid>
              <a:tr h="408114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Local</a:t>
                      </a:r>
                      <a:r>
                        <a:rPr lang="nb-NO" dirty="0" smtClean="0"/>
                        <a:t>/regional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Global</a:t>
                      </a:r>
                      <a:endParaRPr lang="nb-NO" dirty="0"/>
                    </a:p>
                  </a:txBody>
                  <a:tcPr/>
                </a:tc>
              </a:tr>
              <a:tr h="400026">
                <a:tc>
                  <a:txBody>
                    <a:bodyPr/>
                    <a:lstStyle/>
                    <a:p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Global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 trends, </a:t>
                      </a:r>
                      <a:r>
                        <a:rPr lang="nb-NO" sz="1100" baseline="0" dirty="0" err="1" smtClean="0">
                          <a:latin typeface="Garamond" panose="02020404030301010803" pitchFamily="18" charset="0"/>
                        </a:rPr>
                        <a:t>cohesion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 policy, regional </a:t>
                      </a:r>
                      <a:r>
                        <a:rPr lang="nb-NO" sz="1100" baseline="0" dirty="0" err="1" smtClean="0">
                          <a:latin typeface="Garamond" panose="02020404030301010803" pitchFamily="18" charset="0"/>
                        </a:rPr>
                        <a:t>polircy</a:t>
                      </a:r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</a:tr>
              <a:tr h="554545">
                <a:tc>
                  <a:txBody>
                    <a:bodyPr/>
                    <a:lstStyle/>
                    <a:p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Climate</a:t>
                      </a:r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err="1" smtClean="0">
                          <a:effectLst/>
                          <a:latin typeface="Garamond" panose="02020404030301010803" pitchFamily="18" charset="0"/>
                        </a:rPr>
                        <a:t>Bio</a:t>
                      </a:r>
                      <a:r>
                        <a:rPr lang="nb-NO" sz="1100" dirty="0" smtClean="0">
                          <a:effectLst/>
                          <a:latin typeface="Garamond" panose="02020404030301010803" pitchFamily="18" charset="0"/>
                        </a:rPr>
                        <a:t>-gas</a:t>
                      </a:r>
                      <a:r>
                        <a:rPr lang="nb-NO" sz="1100" baseline="0" dirty="0" smtClean="0">
                          <a:effectLst/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dirty="0" smtClean="0">
                          <a:effectLst/>
                          <a:latin typeface="Garamond" panose="02020404030301010803" pitchFamily="18" charset="0"/>
                        </a:rPr>
                        <a:t>(Nord: Lappland, Tornedalen)</a:t>
                      </a:r>
                      <a:br>
                        <a:rPr lang="nb-NO" sz="1100" dirty="0" smtClean="0">
                          <a:effectLst/>
                          <a:latin typeface="Garamond" panose="02020404030301010803" pitchFamily="18" charset="0"/>
                        </a:rPr>
                      </a:br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Climate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canges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,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resources</a:t>
                      </a:r>
                      <a:endParaRPr lang="nb-NO" sz="1100" dirty="0" smtClean="0">
                        <a:latin typeface="Garamond" panose="02020404030301010803" pitchFamily="18" charset="0"/>
                      </a:endParaRPr>
                    </a:p>
                    <a:p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Natural and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tecnological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changes</a:t>
                      </a:r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</a:tr>
              <a:tr h="1521443">
                <a:tc>
                  <a:txBody>
                    <a:bodyPr/>
                    <a:lstStyle/>
                    <a:p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Labour and </a:t>
                      </a:r>
                      <a:r>
                        <a:rPr lang="nb-NO" sz="1100" u="sng" baseline="0" dirty="0" err="1" smtClean="0">
                          <a:latin typeface="Garamond" panose="02020404030301010803" pitchFamily="18" charset="0"/>
                        </a:rPr>
                        <a:t>employment</a:t>
                      </a:r>
                      <a:endParaRPr lang="nb-NO" sz="1100" u="sng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Creating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new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jobs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,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developing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the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local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society</a:t>
                      </a:r>
                      <a:endParaRPr lang="nb-NO" sz="1100" dirty="0" smtClean="0">
                        <a:latin typeface="Garamond" panose="02020404030301010803" pitchFamily="18" charset="0"/>
                      </a:endParaRPr>
                    </a:p>
                    <a:p>
                      <a:r>
                        <a:rPr lang="en-US" sz="1000" b="1" dirty="0" err="1" smtClean="0">
                          <a:latin typeface="Garamond" panose="02020404030301010803" pitchFamily="18" charset="0"/>
                        </a:rPr>
                        <a:t>Nordland</a:t>
                      </a:r>
                      <a:r>
                        <a:rPr lang="en-US" sz="1000" b="1" baseline="0" dirty="0" smtClean="0">
                          <a:latin typeface="Garamond" panose="02020404030301010803" pitchFamily="18" charset="0"/>
                        </a:rPr>
                        <a:t> county: </a:t>
                      </a:r>
                      <a:r>
                        <a:rPr lang="en-US" sz="1000" b="1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en-US" sz="1000" dirty="0" smtClean="0">
                          <a:latin typeface="Garamond" panose="02020404030301010803" pitchFamily="18" charset="0"/>
                        </a:rPr>
                        <a:t>Local food as engine for local business</a:t>
                      </a:r>
                      <a:br>
                        <a:rPr lang="en-US" sz="1000" dirty="0" smtClean="0">
                          <a:latin typeface="Garamond" panose="02020404030301010803" pitchFamily="18" charset="0"/>
                        </a:rPr>
                      </a:br>
                      <a:r>
                        <a:rPr lang="en-US" sz="1000" dirty="0" smtClean="0">
                          <a:latin typeface="Garamond" panose="02020404030301010803" pitchFamily="18" charset="0"/>
                        </a:rPr>
                        <a:t>(Innovation and the knowledge economy) The partnership consists of 13 partners from 9 countries (NO, SE, UK, CH, IT, ES, EH, SI and BG).</a:t>
                      </a:r>
                    </a:p>
                    <a:p>
                      <a:r>
                        <a:rPr lang="en-US" sz="1000" dirty="0" smtClean="0">
                          <a:latin typeface="Garamond" panose="02020404030301010803" pitchFamily="18" charset="0"/>
                        </a:rPr>
                        <a:t>Research</a:t>
                      </a:r>
                      <a:r>
                        <a:rPr lang="en-US" sz="1000" baseline="0" dirty="0" smtClean="0">
                          <a:latin typeface="Garamond" panose="02020404030301010803" pitchFamily="18" charset="0"/>
                        </a:rPr>
                        <a:t> and innovation, entrepreneurship</a:t>
                      </a:r>
                    </a:p>
                    <a:p>
                      <a:r>
                        <a:rPr lang="en-US" sz="1000" dirty="0" smtClean="0">
                          <a:effectLst/>
                          <a:latin typeface="Garamond" panose="02020404030301010803" pitchFamily="18" charset="0"/>
                        </a:rPr>
                        <a:t>Development, Evaluation and Optimization of Measures to Reduce the Impact on the Environment from Mining Activities in Northern Regions (NORD: </a:t>
                      </a:r>
                      <a:r>
                        <a:rPr lang="en-US" sz="1000" dirty="0" err="1" smtClean="0">
                          <a:effectLst/>
                          <a:latin typeface="Garamond" panose="02020404030301010803" pitchFamily="18" charset="0"/>
                        </a:rPr>
                        <a:t>Lappland</a:t>
                      </a:r>
                      <a:r>
                        <a:rPr lang="en-US" sz="1000" dirty="0" smtClean="0">
                          <a:effectLst/>
                          <a:latin typeface="Garamond" panose="02020404030301010803" pitchFamily="18" charset="0"/>
                        </a:rPr>
                        <a:t>, </a:t>
                      </a:r>
                      <a:r>
                        <a:rPr lang="en-US" sz="1000" dirty="0" err="1" smtClean="0">
                          <a:effectLst/>
                          <a:latin typeface="Garamond" panose="02020404030301010803" pitchFamily="18" charset="0"/>
                        </a:rPr>
                        <a:t>Norrbotten</a:t>
                      </a:r>
                      <a:r>
                        <a:rPr lang="en-US" sz="1000" dirty="0" smtClean="0">
                          <a:effectLst/>
                          <a:latin typeface="Garamond" panose="02020404030301010803" pitchFamily="18" charset="0"/>
                        </a:rPr>
                        <a:t>, Troms)</a:t>
                      </a:r>
                    </a:p>
                    <a:p>
                      <a:endParaRPr lang="en-US" sz="1000" dirty="0" smtClean="0">
                        <a:effectLst/>
                        <a:latin typeface="Garamond" panose="02020404030301010803" pitchFamily="18" charset="0"/>
                      </a:endParaRPr>
                    </a:p>
                    <a:p>
                      <a:r>
                        <a:rPr lang="en-US" sz="1000" dirty="0" smtClean="0">
                          <a:effectLst/>
                          <a:latin typeface="Garamond" panose="02020404030301010803" pitchFamily="18" charset="0"/>
                        </a:rPr>
                        <a:t>Common </a:t>
                      </a:r>
                      <a:r>
                        <a:rPr lang="en-US" sz="1000" dirty="0" err="1" smtClean="0">
                          <a:effectLst/>
                          <a:latin typeface="Garamond" panose="02020404030301010803" pitchFamily="18" charset="0"/>
                        </a:rPr>
                        <a:t>labour</a:t>
                      </a:r>
                      <a:r>
                        <a:rPr lang="en-US" sz="1000" dirty="0" smtClean="0">
                          <a:effectLst/>
                          <a:latin typeface="Garamond" panose="02020404030301010803" pitchFamily="18" charset="0"/>
                        </a:rPr>
                        <a:t> market in the Nordic countries - </a:t>
                      </a:r>
                      <a:endParaRPr lang="nb-NO" sz="1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</a:tr>
              <a:tr h="1145265">
                <a:tc>
                  <a:txBody>
                    <a:bodyPr/>
                    <a:lstStyle/>
                    <a:p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Communication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,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transportation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 and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infrastructure</a:t>
                      </a:r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effectLst/>
                        </a:rPr>
                        <a:t>ROADEX-network set up to guarantee the reliability of roads, ensuring local residents have access to these community lifelines and to indigenous industries such as fishing, farming and forestry ( </a:t>
                      </a:r>
                      <a:r>
                        <a:rPr lang="en-US" sz="1100" dirty="0" smtClean="0">
                          <a:effectLst/>
                        </a:rPr>
                        <a:t>Finland, Scotland, Norway and Sweden and all of Greenland, Iceland and the Faroe Islands)</a:t>
                      </a:r>
                      <a:endParaRPr lang="nb-NO" sz="1100" b="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</a:tr>
              <a:tr h="810488">
                <a:tc>
                  <a:txBody>
                    <a:bodyPr/>
                    <a:lstStyle/>
                    <a:p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Education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 and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competence</a:t>
                      </a:r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Acess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 to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education</a:t>
                      </a:r>
                      <a:endParaRPr lang="nb-NO" sz="1100" dirty="0" smtClean="0">
                        <a:latin typeface="Garamond" panose="02020404030301010803" pitchFamily="18" charset="0"/>
                      </a:endParaRPr>
                    </a:p>
                    <a:p>
                      <a:r>
                        <a:rPr lang="nb-NO" sz="1000" dirty="0" smtClean="0">
                          <a:effectLst/>
                          <a:latin typeface="Garamond" panose="02020404030301010803" pitchFamily="18" charset="0"/>
                        </a:rPr>
                        <a:t>NORPÅ –</a:t>
                      </a:r>
                      <a:r>
                        <a:rPr lang="nb-NO" sz="1000" dirty="0" err="1" smtClean="0">
                          <a:effectLst/>
                          <a:latin typeface="Garamond" panose="02020404030301010803" pitchFamily="18" charset="0"/>
                        </a:rPr>
                        <a:t>Adapting</a:t>
                      </a:r>
                      <a:r>
                        <a:rPr lang="nb-NO" sz="1000" baseline="0" dirty="0" smtClean="0">
                          <a:effectLst/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000" baseline="0" dirty="0" err="1" smtClean="0">
                          <a:effectLst/>
                          <a:latin typeface="Garamond" panose="02020404030301010803" pitchFamily="18" charset="0"/>
                        </a:rPr>
                        <a:t>the</a:t>
                      </a:r>
                      <a:r>
                        <a:rPr lang="nb-NO" sz="1000" baseline="0" dirty="0" smtClean="0">
                          <a:effectLst/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000" baseline="0" dirty="0" err="1" smtClean="0">
                          <a:effectLst/>
                          <a:latin typeface="Garamond" panose="02020404030301010803" pitchFamily="18" charset="0"/>
                        </a:rPr>
                        <a:t>vocational</a:t>
                      </a:r>
                      <a:r>
                        <a:rPr lang="nb-NO" sz="1000" baseline="0" dirty="0" smtClean="0">
                          <a:effectLst/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000" baseline="0" dirty="0" err="1" smtClean="0">
                          <a:effectLst/>
                          <a:latin typeface="Garamond" panose="02020404030301010803" pitchFamily="18" charset="0"/>
                        </a:rPr>
                        <a:t>traing</a:t>
                      </a:r>
                      <a:r>
                        <a:rPr lang="nb-NO" sz="1000" baseline="0" dirty="0" smtClean="0">
                          <a:effectLst/>
                          <a:latin typeface="Garamond" panose="02020404030301010803" pitchFamily="18" charset="0"/>
                        </a:rPr>
                        <a:t> in </a:t>
                      </a:r>
                      <a:r>
                        <a:rPr lang="nb-NO" sz="1000" baseline="0" dirty="0" err="1" smtClean="0">
                          <a:effectLst/>
                          <a:latin typeface="Garamond" panose="02020404030301010803" pitchFamily="18" charset="0"/>
                        </a:rPr>
                        <a:t>the</a:t>
                      </a:r>
                      <a:r>
                        <a:rPr lang="nb-NO" sz="1000" baseline="0" dirty="0" smtClean="0">
                          <a:effectLst/>
                          <a:latin typeface="Garamond" panose="02020404030301010803" pitchFamily="18" charset="0"/>
                        </a:rPr>
                        <a:t> North </a:t>
                      </a:r>
                      <a:r>
                        <a:rPr lang="nb-NO" sz="1000" baseline="0" dirty="0" err="1" smtClean="0">
                          <a:effectLst/>
                          <a:latin typeface="Garamond" panose="02020404030301010803" pitchFamily="18" charset="0"/>
                        </a:rPr>
                        <a:t>Calotte</a:t>
                      </a:r>
                      <a:r>
                        <a:rPr lang="nb-NO" sz="1000" baseline="0" dirty="0" smtClean="0">
                          <a:effectLst/>
                          <a:latin typeface="Garamond" panose="02020404030301010803" pitchFamily="18" charset="0"/>
                        </a:rPr>
                        <a:t> (Nord: Finnmark, Troms, Nordland, Norrbotten)</a:t>
                      </a:r>
                    </a:p>
                    <a:p>
                      <a:endParaRPr lang="nb-NO" sz="1000" baseline="0" dirty="0" smtClean="0">
                        <a:effectLst/>
                        <a:latin typeface="Garamond" panose="02020404030301010803" pitchFamily="18" charset="0"/>
                      </a:endParaRPr>
                    </a:p>
                    <a:p>
                      <a:r>
                        <a:rPr lang="nb-NO" sz="1000" baseline="0" dirty="0" smtClean="0">
                          <a:effectLst/>
                          <a:latin typeface="Garamond" panose="02020404030301010803" pitchFamily="18" charset="0"/>
                        </a:rPr>
                        <a:t>Karlstad </a:t>
                      </a:r>
                      <a:r>
                        <a:rPr lang="nb-NO" sz="1000" baseline="0" dirty="0" err="1" smtClean="0">
                          <a:effectLst/>
                          <a:latin typeface="Garamond" panose="02020404030301010803" pitchFamily="18" charset="0"/>
                        </a:rPr>
                        <a:t>University</a:t>
                      </a:r>
                      <a:r>
                        <a:rPr lang="nb-NO" sz="1000" baseline="0" dirty="0" smtClean="0">
                          <a:effectLst/>
                          <a:latin typeface="Garamond" panose="02020404030301010803" pitchFamily="18" charset="0"/>
                        </a:rPr>
                        <a:t> and Hedmark </a:t>
                      </a:r>
                      <a:r>
                        <a:rPr lang="nb-NO" sz="1000" baseline="0" dirty="0" err="1" smtClean="0">
                          <a:effectLst/>
                          <a:latin typeface="Garamond" panose="02020404030301010803" pitchFamily="18" charset="0"/>
                        </a:rPr>
                        <a:t>county</a:t>
                      </a:r>
                      <a:endParaRPr lang="nb-NO" sz="1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</a:tr>
              <a:tr h="398135">
                <a:tc>
                  <a:txBody>
                    <a:bodyPr/>
                    <a:lstStyle/>
                    <a:p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Health and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care</a:t>
                      </a:r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Children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, older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baseline="0" dirty="0" err="1" smtClean="0">
                          <a:latin typeface="Garamond" panose="02020404030301010803" pitchFamily="18" charset="0"/>
                        </a:rPr>
                        <a:t>people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. Immigrants as </a:t>
                      </a:r>
                      <a:r>
                        <a:rPr lang="nb-NO" sz="1100" baseline="0" dirty="0" err="1" smtClean="0">
                          <a:latin typeface="Garamond" panose="02020404030301010803" pitchFamily="18" charset="0"/>
                        </a:rPr>
                        <a:t>health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 personell</a:t>
                      </a:r>
                    </a:p>
                    <a:p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Innovative </a:t>
                      </a:r>
                      <a:r>
                        <a:rPr lang="nb-NO" sz="1100" baseline="0" dirty="0" err="1" smtClean="0">
                          <a:latin typeface="Garamond" panose="02020404030301010803" pitchFamily="18" charset="0"/>
                        </a:rPr>
                        <a:t>eHealth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, </a:t>
                      </a:r>
                      <a:r>
                        <a:rPr lang="nb-NO" sz="1100" baseline="0" dirty="0" err="1" smtClean="0">
                          <a:latin typeface="Garamond" panose="02020404030301010803" pitchFamily="18" charset="0"/>
                        </a:rPr>
                        <a:t>care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baseline="0" smtClean="0">
                          <a:latin typeface="Garamond" panose="02020404030301010803" pitchFamily="18" charset="0"/>
                        </a:rPr>
                        <a:t>technology</a:t>
                      </a:r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</a:tr>
              <a:tr h="554545">
                <a:tc>
                  <a:txBody>
                    <a:bodyPr/>
                    <a:lstStyle/>
                    <a:p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Public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nb-NO" sz="1100" baseline="0" dirty="0" err="1" smtClean="0">
                          <a:latin typeface="Garamond" panose="02020404030301010803" pitchFamily="18" charset="0"/>
                        </a:rPr>
                        <a:t>security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 and </a:t>
                      </a:r>
                      <a:r>
                        <a:rPr lang="nb-NO" sz="1100" baseline="0" dirty="0" err="1" smtClean="0">
                          <a:latin typeface="Garamond" panose="02020404030301010803" pitchFamily="18" charset="0"/>
                        </a:rPr>
                        <a:t>protection</a:t>
                      </a:r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effectLst/>
                          <a:latin typeface="Garamond" panose="02020404030301010803" pitchFamily="18" charset="0"/>
                        </a:rPr>
                        <a:t>Preparing for Future Crisis Management</a:t>
                      </a:r>
                    </a:p>
                    <a:p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(Sverige-Norge, Karlstad </a:t>
                      </a:r>
                      <a:r>
                        <a:rPr lang="nb-NO" sz="1100" dirty="0" err="1" smtClean="0">
                          <a:latin typeface="Garamond" panose="02020404030301010803" pitchFamily="18" charset="0"/>
                        </a:rPr>
                        <a:t>University</a:t>
                      </a:r>
                      <a:r>
                        <a:rPr lang="nb-NO" sz="1100" dirty="0" smtClean="0">
                          <a:latin typeface="Garamond" panose="02020404030301010803" pitchFamily="18" charset="0"/>
                        </a:rPr>
                        <a:t>: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  Hedmark, Värmland, </a:t>
                      </a:r>
                      <a:r>
                        <a:rPr lang="nb-NO" sz="1100" baseline="0" dirty="0" err="1" smtClean="0">
                          <a:latin typeface="Garamond" panose="02020404030301010803" pitchFamily="18" charset="0"/>
                        </a:rPr>
                        <a:t>Dalarne</a:t>
                      </a:r>
                      <a:r>
                        <a:rPr lang="nb-NO" sz="1100" baseline="0" dirty="0" smtClean="0">
                          <a:latin typeface="Garamond" panose="02020404030301010803" pitchFamily="18" charset="0"/>
                        </a:rPr>
                        <a:t>)</a:t>
                      </a:r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</a:tr>
              <a:tr h="27727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</a:tr>
              <a:tr h="553471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1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14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5198913"/>
          </a:xfrm>
        </p:spPr>
        <p:txBody>
          <a:bodyPr>
            <a:normAutofit/>
          </a:bodyPr>
          <a:lstStyle/>
          <a:p>
            <a:r>
              <a:rPr lang="nb-NO" sz="3600" smtClean="0"/>
              <a:t/>
            </a:r>
            <a:br>
              <a:rPr lang="nb-NO" sz="3600" smtClean="0"/>
            </a:br>
            <a:r>
              <a:rPr lang="nb-NO" sz="3600"/>
              <a:t> </a:t>
            </a:r>
            <a:r>
              <a:rPr lang="nb-NO" sz="3600" smtClean="0"/>
              <a:t>         Thank</a:t>
            </a:r>
            <a:r>
              <a:rPr lang="nb-NO" sz="3600" dirty="0" smtClean="0"/>
              <a:t> </a:t>
            </a:r>
            <a:r>
              <a:rPr lang="nb-NO" sz="3600" dirty="0" err="1" smtClean="0"/>
              <a:t>you</a:t>
            </a:r>
            <a:r>
              <a:rPr lang="nb-NO" sz="3600" dirty="0" smtClean="0"/>
              <a:t> for </a:t>
            </a:r>
            <a:r>
              <a:rPr lang="nb-NO" sz="3600" dirty="0" err="1" smtClean="0"/>
              <a:t>your</a:t>
            </a:r>
            <a:r>
              <a:rPr lang="nb-NO" sz="3600" dirty="0" smtClean="0"/>
              <a:t> </a:t>
            </a:r>
            <a:r>
              <a:rPr lang="nb-NO" sz="3600" dirty="0" err="1" smtClean="0"/>
              <a:t>attention</a:t>
            </a:r>
            <a:r>
              <a:rPr lang="nb-NO" sz="3600" dirty="0" smtClean="0"/>
              <a:t>!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3676283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5391</TotalTime>
  <Words>428</Words>
  <Application>Microsoft Office PowerPoint</Application>
  <PresentationFormat>On-screen Show (4:3)</PresentationFormat>
  <Paragraphs>74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Franklin Gothic Demi</vt:lpstr>
      <vt:lpstr>Garamond</vt:lpstr>
      <vt:lpstr>Garamond </vt:lpstr>
      <vt:lpstr>Wingdings</vt:lpstr>
      <vt:lpstr>Office Theme</vt:lpstr>
      <vt:lpstr>Local/regional planning and cross-border cooperation – incorporation of global threats</vt:lpstr>
      <vt:lpstr>Border-regions in Europe</vt:lpstr>
      <vt:lpstr>Regional planning and global challenges </vt:lpstr>
      <vt:lpstr>PowerPoint Presentation</vt:lpstr>
      <vt:lpstr>           Thank you for your attention!</vt:lpstr>
    </vt:vector>
  </TitlesOfParts>
  <Company>Høgskolen i Oslo og Akershus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Ccross-border cooperation</dc:title>
  <dc:creator>Sigrid Skålnes</dc:creator>
  <cp:lastModifiedBy>Sigrid Skålnes</cp:lastModifiedBy>
  <cp:revision>140</cp:revision>
  <cp:lastPrinted>2016-03-03T15:33:23Z</cp:lastPrinted>
  <dcterms:created xsi:type="dcterms:W3CDTF">2016-02-26T07:23:56Z</dcterms:created>
  <dcterms:modified xsi:type="dcterms:W3CDTF">2016-03-09T07:14:08Z</dcterms:modified>
</cp:coreProperties>
</file>