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4"/>
  </p:notesMasterIdLst>
  <p:sldIdLst>
    <p:sldId id="418" r:id="rId2"/>
    <p:sldId id="555" r:id="rId3"/>
    <p:sldId id="557" r:id="rId4"/>
    <p:sldId id="556" r:id="rId5"/>
    <p:sldId id="558" r:id="rId6"/>
    <p:sldId id="559" r:id="rId7"/>
    <p:sldId id="562" r:id="rId8"/>
    <p:sldId id="575" r:id="rId9"/>
    <p:sldId id="576" r:id="rId10"/>
    <p:sldId id="577" r:id="rId11"/>
    <p:sldId id="563" r:id="rId12"/>
    <p:sldId id="564" r:id="rId13"/>
    <p:sldId id="574" r:id="rId14"/>
    <p:sldId id="551" r:id="rId15"/>
    <p:sldId id="568" r:id="rId16"/>
    <p:sldId id="567" r:id="rId17"/>
    <p:sldId id="561" r:id="rId18"/>
    <p:sldId id="565" r:id="rId19"/>
    <p:sldId id="566" r:id="rId20"/>
    <p:sldId id="498" r:id="rId21"/>
    <p:sldId id="506" r:id="rId22"/>
    <p:sldId id="505" r:id="rId23"/>
    <p:sldId id="570" r:id="rId24"/>
    <p:sldId id="571" r:id="rId25"/>
    <p:sldId id="572" r:id="rId26"/>
    <p:sldId id="569" r:id="rId27"/>
    <p:sldId id="517" r:id="rId28"/>
    <p:sldId id="535" r:id="rId29"/>
    <p:sldId id="573" r:id="rId30"/>
    <p:sldId id="580" r:id="rId31"/>
    <p:sldId id="581" r:id="rId32"/>
    <p:sldId id="554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359"/>
    <a:srgbClr val="AAB8FC"/>
    <a:srgbClr val="E2E7FE"/>
    <a:srgbClr val="5D7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7" autoAdjust="0"/>
    <p:restoredTop sz="95753" autoAdjust="0"/>
  </p:normalViewPr>
  <p:slideViewPr>
    <p:cSldViewPr>
      <p:cViewPr varScale="1">
        <p:scale>
          <a:sx n="93" d="100"/>
          <a:sy n="93" d="100"/>
        </p:scale>
        <p:origin x="4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70"/>
    </p:cViewPr>
  </p:sorterViewPr>
  <p:notesViewPr>
    <p:cSldViewPr>
      <p:cViewPr>
        <p:scale>
          <a:sx n="100" d="100"/>
          <a:sy n="100" d="100"/>
        </p:scale>
        <p:origin x="-182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AE309C1-C0F7-4ED3-B1A9-F88B5CB7DE36}" type="datetimeFigureOut">
              <a:rPr lang="en-US"/>
              <a:pPr>
                <a:defRPr/>
              </a:pPr>
              <a:t>3/8/2016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22806B1-05B4-4EE6-9CAF-0AE681A3F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3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B19774ED-1F3D-4A70-AA6A-187B0E9D22B1}" type="datetimeFigureOut">
              <a:rPr lang="en-US" smtClean="0"/>
              <a:pPr>
                <a:defRPr/>
              </a:pPr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5B4D4C-3C76-4B46-8A80-31296DE066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900000">
            <a:off x="3280324" y="320370"/>
            <a:ext cx="5690855" cy="2059086"/>
          </a:xfrm>
        </p:spPr>
        <p:txBody>
          <a:bodyPr/>
          <a:lstStyle/>
          <a:p>
            <a:r>
              <a:rPr lang="sk-SK" sz="3200" dirty="0">
                <a:effectLst/>
              </a:rPr>
              <a:t>Globálne ohrozenia a ich vplyv na rozvoj na lokálnej a regionálnej úrovni </a:t>
            </a:r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 rot="900000">
            <a:off x="929658" y="2795945"/>
            <a:ext cx="4940622" cy="31236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sk-SK" dirty="0" smtClean="0"/>
              <a:t>Oto Hudec</a:t>
            </a:r>
          </a:p>
          <a:p>
            <a:pPr fontAlgn="auto"/>
            <a:r>
              <a:rPr lang="sk-SK" dirty="0"/>
              <a:t>Ekonomická fakulta</a:t>
            </a:r>
          </a:p>
          <a:p>
            <a:pPr fontAlgn="auto"/>
            <a:r>
              <a:rPr lang="sk-SK" dirty="0"/>
              <a:t>Technická univerzita v Košiciach</a:t>
            </a:r>
          </a:p>
          <a:p>
            <a:pPr fontAlgn="auto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97545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_gSSM01brUHQ/R763mVcHlLI/AAAAAAAABS0/elel-VLVXrU/s400/Ripp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590" y="5595366"/>
            <a:ext cx="2078410" cy="126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Globálne a lokálne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230938" y="869252"/>
            <a:ext cx="4535084" cy="57892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Žijeme v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globálnom</a:t>
            </a:r>
            <a:r>
              <a:rPr lang="sk-SK" dirty="0" smtClean="0"/>
              <a:t> alebo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lokálnom</a:t>
            </a:r>
            <a:r>
              <a:rPr lang="sk-SK" dirty="0" smtClean="0"/>
              <a:t> svete?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Ovplyvňuje moje mesto, obec, región niečo, čo sa deje </a:t>
            </a:r>
            <a:r>
              <a:rPr lang="sk-SK" dirty="0" smtClean="0">
                <a:solidFill>
                  <a:schemeClr val="accent4"/>
                </a:solidFill>
              </a:rPr>
              <a:t>ďaleko</a:t>
            </a:r>
            <a:r>
              <a:rPr lang="sk-SK" dirty="0" smtClean="0"/>
              <a:t>, na inom kontinente?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Ovplyvňujeme </a:t>
            </a:r>
            <a:r>
              <a:rPr lang="sk-SK" dirty="0" smtClean="0">
                <a:solidFill>
                  <a:schemeClr val="accent4"/>
                </a:solidFill>
              </a:rPr>
              <a:t>my </a:t>
            </a:r>
            <a:r>
              <a:rPr lang="sk-SK" dirty="0" smtClean="0"/>
              <a:t>v našej obci, meste regióne niečo ďaleko </a:t>
            </a:r>
            <a:r>
              <a:rPr lang="sk-SK" dirty="0"/>
              <a:t>od nás, na inom kontinente</a:t>
            </a:r>
            <a:r>
              <a:rPr lang="sk-SK" dirty="0" smtClean="0"/>
              <a:t>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2376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Globálne a lokálne hrozby a otrasy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250765" y="871862"/>
            <a:ext cx="4535084" cy="5636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Globálne vplyvy: </a:t>
            </a:r>
          </a:p>
          <a:p>
            <a:pPr marL="0" indent="0">
              <a:buNone/>
            </a:pPr>
            <a:r>
              <a:rPr lang="sk-SK" dirty="0" smtClean="0"/>
              <a:t>klimatické zmeny, </a:t>
            </a:r>
          </a:p>
          <a:p>
            <a:pPr marL="0" indent="0">
              <a:buNone/>
            </a:pPr>
            <a:r>
              <a:rPr lang="sk-SK" dirty="0" smtClean="0"/>
              <a:t>finančné</a:t>
            </a:r>
            <a:r>
              <a:rPr lang="sk-SK" dirty="0"/>
              <a:t>, menové </a:t>
            </a:r>
            <a:r>
              <a:rPr lang="sk-SK" dirty="0" smtClean="0"/>
              <a:t>a ekonomické krízy, </a:t>
            </a:r>
          </a:p>
          <a:p>
            <a:pPr marL="0" indent="0">
              <a:buNone/>
            </a:pPr>
            <a:r>
              <a:rPr lang="sk-SK" dirty="0" smtClean="0"/>
              <a:t>ceny ropy, plynu,..</a:t>
            </a:r>
          </a:p>
          <a:p>
            <a:pPr marL="0" indent="0">
              <a:buNone/>
            </a:pPr>
            <a:r>
              <a:rPr lang="sk-SK" dirty="0" smtClean="0"/>
              <a:t>globálna nerovnosť, vojnové konflikty  a migrácia...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34842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Globálne a lokálne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323029" y="881376"/>
            <a:ext cx="4535084" cy="5077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Lokálne problémy:</a:t>
            </a:r>
          </a:p>
          <a:p>
            <a:pPr marL="0" indent="0">
              <a:buNone/>
            </a:pPr>
            <a:r>
              <a:rPr lang="sk-SK" dirty="0" smtClean="0"/>
              <a:t>Suchá, povodne, jadrové havárie, </a:t>
            </a:r>
            <a:r>
              <a:rPr lang="sk-SK" dirty="0" err="1" smtClean="0"/>
              <a:t>tsunami</a:t>
            </a:r>
            <a:r>
              <a:rPr lang="sk-SK" dirty="0" smtClean="0"/>
              <a:t>, </a:t>
            </a:r>
          </a:p>
          <a:p>
            <a:pPr marL="0" indent="0">
              <a:buNone/>
            </a:pPr>
            <a:r>
              <a:rPr lang="sk-SK" dirty="0" smtClean="0"/>
              <a:t>nezamestnanosť, sociálne nepokoje, demonštrácie, </a:t>
            </a:r>
          </a:p>
          <a:p>
            <a:pPr marL="0" indent="0">
              <a:buNone/>
            </a:pPr>
            <a:r>
              <a:rPr lang="sk-SK" dirty="0" smtClean="0"/>
              <a:t>ekonomický úpadok a vysťahovalectvo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63721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Sant</a:t>
            </a:r>
            <a:r>
              <a:rPr lang="sk-SK" dirty="0" smtClean="0"/>
              <a:t> Pierre, </a:t>
            </a:r>
            <a:r>
              <a:rPr lang="sk-SK" dirty="0" err="1" smtClean="0"/>
              <a:t>Martinique</a:t>
            </a:r>
            <a:r>
              <a:rPr lang="sk-SK" dirty="0" smtClean="0"/>
              <a:t> – Karibik, EÚ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778120" y="668777"/>
            <a:ext cx="4658735" cy="50776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St. Pierre </a:t>
            </a:r>
            <a:r>
              <a:rPr lang="sk-SK" dirty="0" smtClean="0"/>
              <a:t> Paríž západného Karibiku. 8. máj 1902 – erupcia sopky, </a:t>
            </a:r>
            <a:r>
              <a:rPr lang="sk-SK" dirty="0" err="1" smtClean="0"/>
              <a:t>Mt</a:t>
            </a:r>
            <a:r>
              <a:rPr lang="sk-SK" dirty="0" smtClean="0"/>
              <a:t>. </a:t>
            </a:r>
            <a:r>
              <a:rPr lang="sk-SK" dirty="0" err="1" smtClean="0"/>
              <a:t>Pelée</a:t>
            </a:r>
            <a:r>
              <a:rPr lang="sk-SK" dirty="0" smtClean="0"/>
              <a:t>, mesto zničené. Zahynulo takmer 29 000 ľudí, prežili dvaja, jeden vo väzení.</a:t>
            </a:r>
          </a:p>
          <a:p>
            <a:pPr marL="0" indent="0">
              <a:buNone/>
            </a:pPr>
            <a:r>
              <a:rPr lang="sk-SK" dirty="0" smtClean="0"/>
              <a:t>Veľké obete, lebo 11. mája mali byť voľby.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Príčina: </a:t>
            </a:r>
            <a:r>
              <a:rPr lang="sk-SK" dirty="0" smtClean="0"/>
              <a:t>príroda 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lokálne </a:t>
            </a:r>
            <a:r>
              <a:rPr lang="sk-SK" dirty="0" smtClean="0"/>
              <a:t>nešťastie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Výsledok: </a:t>
            </a:r>
            <a:r>
              <a:rPr lang="sk-SK" dirty="0" smtClean="0"/>
              <a:t>dnes </a:t>
            </a:r>
            <a:r>
              <a:rPr lang="sk-SK" dirty="0" smtClean="0"/>
              <a:t>mesto v úpadku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Picture 2" descr="http://dailywot.com/wp-content/uploads/2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5500"/>
            <a:ext cx="3429000" cy="257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166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-4500000">
            <a:off x="-829497" y="2884600"/>
            <a:ext cx="5064953" cy="1695631"/>
          </a:xfrm>
        </p:spPr>
        <p:txBody>
          <a:bodyPr/>
          <a:lstStyle/>
          <a:p>
            <a:r>
              <a:rPr lang="sk-SK" dirty="0" err="1"/>
              <a:t>Phi</a:t>
            </a:r>
            <a:r>
              <a:rPr lang="sk-SK" dirty="0"/>
              <a:t> </a:t>
            </a:r>
            <a:r>
              <a:rPr lang="sk-SK" dirty="0" err="1" smtClean="0"/>
              <a:t>Phi</a:t>
            </a:r>
            <a:r>
              <a:rPr lang="sk-SK" dirty="0" smtClean="0"/>
              <a:t> </a:t>
            </a:r>
            <a:r>
              <a:rPr lang="sk-SK" dirty="0"/>
              <a:t>Island, </a:t>
            </a:r>
            <a:r>
              <a:rPr lang="sk-SK" dirty="0" smtClean="0"/>
              <a:t>Thajsko </a:t>
            </a:r>
            <a:r>
              <a:rPr lang="sk-SK" dirty="0"/>
              <a:t>2004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781838" y="788887"/>
            <a:ext cx="4847458" cy="39337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26. decembra 2004 </a:t>
            </a:r>
            <a:r>
              <a:rPr lang="sk-SK" dirty="0" err="1" smtClean="0"/>
              <a:t>tsunami</a:t>
            </a:r>
            <a:r>
              <a:rPr lang="sk-SK" dirty="0" smtClean="0"/>
              <a:t> zasiahlo ostrov z dvoch strán, viac ako 4000 obetí.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Príčina</a:t>
            </a:r>
            <a:r>
              <a:rPr lang="sk-SK" dirty="0" smtClean="0"/>
              <a:t>: príroda</a:t>
            </a:r>
            <a:r>
              <a:rPr lang="sk-SK" dirty="0"/>
              <a:t>, seizmické vlny, 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lokálne </a:t>
            </a:r>
            <a:r>
              <a:rPr lang="sk-SK" dirty="0"/>
              <a:t>nešťastie, 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globálna </a:t>
            </a:r>
            <a:r>
              <a:rPr lang="sk-SK" dirty="0"/>
              <a:t>humanitárna pomoc. 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Dnes: </a:t>
            </a:r>
            <a:r>
              <a:rPr lang="sk-SK" dirty="0" smtClean="0"/>
              <a:t>plány </a:t>
            </a:r>
            <a:r>
              <a:rPr lang="sk-SK" dirty="0" smtClean="0"/>
              <a:t>evakuácie, atď.</a:t>
            </a:r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5" name="Picture 2" descr="https://danmarshall22.files.wordpress.com/2015/03/phi-phi-island-tsunam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907829"/>
            <a:ext cx="3811283" cy="295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551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Finančná kríza 2007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627057" y="979205"/>
            <a:ext cx="4658735" cy="39337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Viac ako10 biliónov (American </a:t>
            </a:r>
            <a:r>
              <a:rPr lang="sk-SK" dirty="0" err="1" smtClean="0"/>
              <a:t>trillion</a:t>
            </a:r>
            <a:r>
              <a:rPr lang="sk-SK" dirty="0" smtClean="0"/>
              <a:t> 10</a:t>
            </a:r>
            <a:r>
              <a:rPr lang="sk-SK" baseline="30000" dirty="0" smtClean="0"/>
              <a:t>12</a:t>
            </a:r>
            <a:r>
              <a:rPr lang="sk-SK" dirty="0" smtClean="0"/>
              <a:t>) dolárov na </a:t>
            </a:r>
            <a:r>
              <a:rPr lang="sk-SK" dirty="0"/>
              <a:t>zažehnanie </a:t>
            </a:r>
            <a:r>
              <a:rPr lang="sk-SK" dirty="0" smtClean="0"/>
              <a:t>krízy v USA</a:t>
            </a:r>
            <a:endParaRPr lang="sk-SK" dirty="0"/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Príčina: </a:t>
            </a:r>
            <a:r>
              <a:rPr lang="sk-SK" dirty="0" smtClean="0"/>
              <a:t>človek-ľudstvo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globálny </a:t>
            </a:r>
            <a:r>
              <a:rPr lang="sk-SK" dirty="0" smtClean="0"/>
              <a:t>zásah 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Dnes </a:t>
            </a:r>
            <a:r>
              <a:rPr lang="sk-SK" dirty="0"/>
              <a:t>väčšia regulácia finančného sektora, varovné systémy</a:t>
            </a:r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2050" name="Picture 2" descr="http://wealthmanagement.com/site-files/wealthmanagement.com/files/gallery_images/volatilemarkets.jpg?13795302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30289"/>
            <a:ext cx="4038600" cy="272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819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yrnaturalnews.com/wp-content/uploads/2014/05/butterfly_effect-218x2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4227858"/>
            <a:ext cx="20764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Sme  globálne závislí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190102" y="863876"/>
            <a:ext cx="4535084" cy="61048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dirty="0" smtClean="0">
                <a:effectLst/>
              </a:rPr>
              <a:t>“Namietať </a:t>
            </a:r>
            <a:r>
              <a:rPr lang="sk-SK" dirty="0">
                <a:effectLst/>
              </a:rPr>
              <a:t>proti </a:t>
            </a:r>
            <a:r>
              <a:rPr lang="sk-SK" dirty="0">
                <a:solidFill>
                  <a:schemeClr val="accent4"/>
                </a:solidFill>
                <a:effectLst/>
              </a:rPr>
              <a:t>globalizácii</a:t>
            </a:r>
            <a:r>
              <a:rPr lang="sk-SK" dirty="0">
                <a:effectLst/>
              </a:rPr>
              <a:t> je ako </a:t>
            </a:r>
            <a:r>
              <a:rPr lang="sk-SK" sz="2900" dirty="0">
                <a:effectLst/>
              </a:rPr>
              <a:t>namietať proti gravitačnému </a:t>
            </a:r>
            <a:r>
              <a:rPr lang="sk-SK" sz="2900" dirty="0" smtClean="0">
                <a:effectLst/>
              </a:rPr>
              <a:t>zákonu: </a:t>
            </a:r>
            <a:r>
              <a:rPr lang="sk-SK" sz="2900" dirty="0" err="1" smtClean="0">
                <a:effectLst/>
              </a:rPr>
              <a:t>Kofi</a:t>
            </a:r>
            <a:r>
              <a:rPr lang="sk-SK" sz="2900" dirty="0" smtClean="0">
                <a:effectLst/>
              </a:rPr>
              <a:t> </a:t>
            </a:r>
            <a:r>
              <a:rPr lang="sk-SK" sz="2900" dirty="0" err="1">
                <a:effectLst/>
              </a:rPr>
              <a:t>Annan</a:t>
            </a:r>
            <a:r>
              <a:rPr lang="sk-SK" sz="2900" dirty="0">
                <a:effectLst/>
              </a:rPr>
              <a:t>, bývalý generálny tajomník </a:t>
            </a:r>
            <a:r>
              <a:rPr lang="sk-SK" sz="2900" dirty="0">
                <a:effectLst/>
              </a:rPr>
              <a:t>OSN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Motýlí efekt </a:t>
            </a:r>
            <a:r>
              <a:rPr lang="sk-SK" dirty="0">
                <a:effectLst/>
              </a:rPr>
              <a:t>hovorí, že aj mávnutie malých motýlích krídiel kdesi na jednej strane zemegule, môže spôsobiť veľké veci kdesi celkom </a:t>
            </a:r>
            <a:r>
              <a:rPr lang="sk-SK" dirty="0" smtClean="0">
                <a:effectLst/>
              </a:rPr>
              <a:t>inde: </a:t>
            </a:r>
            <a:r>
              <a:rPr lang="sk-SK" i="1" dirty="0" smtClean="0">
                <a:effectLst/>
              </a:rPr>
              <a:t>1963. </a:t>
            </a:r>
          </a:p>
          <a:p>
            <a:pPr marL="0" indent="0">
              <a:buNone/>
            </a:pPr>
            <a:r>
              <a:rPr lang="sk-SK" i="1" dirty="0" smtClean="0">
                <a:effectLst/>
              </a:rPr>
              <a:t>Edward </a:t>
            </a:r>
            <a:r>
              <a:rPr lang="sk-SK" i="1" dirty="0" err="1" smtClean="0">
                <a:effectLst/>
              </a:rPr>
              <a:t>Lorenz</a:t>
            </a:r>
            <a:r>
              <a:rPr lang="sk-SK" i="1" dirty="0" smtClean="0">
                <a:effectLst/>
              </a:rPr>
              <a:t>, MIT študoval zmeny počasia</a:t>
            </a:r>
            <a:r>
              <a:rPr lang="sk-SK" i="1" dirty="0" smtClean="0">
                <a:effectLst/>
              </a:rPr>
              <a:t>: </a:t>
            </a:r>
            <a:r>
              <a:rPr lang="sk-SK" dirty="0" smtClean="0"/>
              <a:t>aj </a:t>
            </a:r>
            <a:r>
              <a:rPr lang="sk-SK" dirty="0"/>
              <a:t>jemné zmeny počiatočných poveternostných podmienok dosadzovaných do </a:t>
            </a:r>
            <a:r>
              <a:rPr lang="sk-SK" dirty="0" smtClean="0"/>
              <a:t>rovníc môžu </a:t>
            </a:r>
            <a:r>
              <a:rPr lang="sk-SK" dirty="0"/>
              <a:t>mať </a:t>
            </a:r>
            <a:r>
              <a:rPr lang="sk-SK" dirty="0" smtClean="0"/>
              <a:t>drastický dopad inde.</a:t>
            </a:r>
          </a:p>
          <a:p>
            <a:pPr marL="0" indent="0">
              <a:buNone/>
            </a:pPr>
            <a:r>
              <a:rPr lang="sk-SK" i="1" dirty="0" smtClean="0">
                <a:solidFill>
                  <a:schemeClr val="accent4"/>
                </a:solidFill>
                <a:effectLst/>
              </a:rPr>
              <a:t>ALE LOKÁLNA </a:t>
            </a:r>
            <a:r>
              <a:rPr lang="sk-SK" i="1" dirty="0" smtClean="0">
                <a:solidFill>
                  <a:schemeClr val="accent4"/>
                </a:solidFill>
                <a:effectLst/>
              </a:rPr>
              <a:t>REAKCIA:</a:t>
            </a:r>
          </a:p>
          <a:p>
            <a:pPr marL="0" indent="0">
              <a:buNone/>
            </a:pPr>
            <a:r>
              <a:rPr lang="sk-SK" i="1" dirty="0" smtClean="0">
                <a:effectLst/>
              </a:rPr>
              <a:t>Zároveň existujú v prírode a spoločnosti </a:t>
            </a:r>
            <a:r>
              <a:rPr lang="sk-SK" i="1" dirty="0" smtClean="0">
                <a:solidFill>
                  <a:schemeClr val="accent4"/>
                </a:solidFill>
                <a:effectLst/>
              </a:rPr>
              <a:t>snahy k </a:t>
            </a:r>
            <a:r>
              <a:rPr lang="sk-SK" i="1" dirty="0" err="1" smtClean="0">
                <a:solidFill>
                  <a:schemeClr val="accent4"/>
                </a:solidFill>
                <a:effectLst/>
              </a:rPr>
              <a:t>samoorganizovaniu</a:t>
            </a:r>
            <a:r>
              <a:rPr lang="sk-SK" i="1" dirty="0" smtClean="0">
                <a:solidFill>
                  <a:schemeClr val="accent4"/>
                </a:solidFill>
                <a:effectLst/>
              </a:rPr>
              <a:t> </a:t>
            </a:r>
            <a:r>
              <a:rPr lang="sk-SK" i="1" dirty="0" smtClean="0">
                <a:effectLst/>
              </a:rPr>
              <a:t>v chaotickom svete a </a:t>
            </a:r>
            <a:r>
              <a:rPr lang="sk-SK" i="1" dirty="0" smtClean="0">
                <a:effectLst/>
              </a:rPr>
              <a:t>tendencia ku stavom </a:t>
            </a:r>
            <a:r>
              <a:rPr lang="sk-SK" i="1" dirty="0" smtClean="0">
                <a:effectLst/>
              </a:rPr>
              <a:t>rovnováhy (</a:t>
            </a:r>
            <a:r>
              <a:rPr lang="sk-SK" i="1" dirty="0" err="1" smtClean="0">
                <a:effectLst/>
              </a:rPr>
              <a:t>ekvilibriá</a:t>
            </a:r>
            <a:r>
              <a:rPr lang="sk-SK" i="1" dirty="0" smtClean="0">
                <a:effectLst/>
              </a:rPr>
              <a:t>)</a:t>
            </a:r>
            <a:endParaRPr lang="sk-SK" i="1" dirty="0">
              <a:effectLst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72056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1455"/>
            <a:ext cx="2095238" cy="146666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>
                <a:effectLst/>
              </a:rPr>
              <a:t>Nassim</a:t>
            </a:r>
            <a:r>
              <a:rPr lang="sk-SK" dirty="0">
                <a:effectLst/>
              </a:rPr>
              <a:t> </a:t>
            </a:r>
            <a:r>
              <a:rPr lang="sk-SK" dirty="0" err="1">
                <a:effectLst/>
              </a:rPr>
              <a:t>Nicholas</a:t>
            </a:r>
            <a:r>
              <a:rPr lang="sk-SK" dirty="0">
                <a:effectLst/>
              </a:rPr>
              <a:t> </a:t>
            </a:r>
            <a:r>
              <a:rPr lang="sk-SK" dirty="0" err="1">
                <a:effectLst/>
              </a:rPr>
              <a:t>Taleb</a:t>
            </a:r>
            <a:r>
              <a:rPr lang="sk-SK" dirty="0">
                <a:effectLst/>
              </a:rPr>
              <a:t>,  The </a:t>
            </a:r>
            <a:r>
              <a:rPr lang="sk-SK" dirty="0" err="1">
                <a:effectLst/>
              </a:rPr>
              <a:t>Black</a:t>
            </a:r>
            <a:r>
              <a:rPr lang="sk-SK" dirty="0">
                <a:effectLst/>
              </a:rPr>
              <a:t> </a:t>
            </a:r>
            <a:r>
              <a:rPr lang="sk-SK" dirty="0" err="1">
                <a:effectLst/>
              </a:rPr>
              <a:t>Swan</a:t>
            </a:r>
            <a:r>
              <a:rPr lang="sk-SK" dirty="0">
                <a:effectLst/>
              </a:rPr>
              <a:t> 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421245" y="952109"/>
            <a:ext cx="4658735" cy="55241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29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Budúcnosť už nie je, čo bývala. Vitajte vo svete Čiernych labutí.</a:t>
            </a:r>
          </a:p>
          <a:p>
            <a:pPr marL="0" indent="0">
              <a:buNone/>
            </a:pPr>
            <a:r>
              <a:rPr lang="sk-SK" dirty="0">
                <a:effectLst/>
              </a:rPr>
              <a:t>Metafora </a:t>
            </a:r>
            <a:r>
              <a:rPr lang="sk-SK" dirty="0" smtClean="0">
                <a:effectLst/>
              </a:rPr>
              <a:t>na </a:t>
            </a:r>
            <a:r>
              <a:rPr lang="sk-SK" dirty="0">
                <a:effectLst/>
              </a:rPr>
              <a:t>pomenovanie extrémnych udalostí. </a:t>
            </a:r>
            <a:r>
              <a:rPr lang="sk-SK" dirty="0" smtClean="0">
                <a:effectLst/>
              </a:rPr>
              <a:t>Čierna </a:t>
            </a:r>
            <a:r>
              <a:rPr lang="sk-SK" dirty="0">
                <a:effectLst/>
              </a:rPr>
              <a:t>labuť </a:t>
            </a:r>
            <a:r>
              <a:rPr lang="sk-SK" dirty="0" smtClean="0">
                <a:effectLst/>
              </a:rPr>
              <a:t>- neočakávaný </a:t>
            </a:r>
            <a:r>
              <a:rPr lang="sk-SK" dirty="0">
                <a:effectLst/>
              </a:rPr>
              <a:t>jav, ktorý má ohromný dosah. A je spätne vysvetliteľný a predvídateľný až po tom, ako sa prvý raz objaví</a:t>
            </a:r>
            <a:r>
              <a:rPr lang="sk-SK" dirty="0" smtClean="0">
                <a:effectLst/>
              </a:rPr>
              <a:t>.</a:t>
            </a:r>
          </a:p>
          <a:p>
            <a:pPr marL="0" indent="0">
              <a:buNone/>
            </a:pPr>
            <a:r>
              <a:rPr lang="sk-SK" dirty="0">
                <a:effectLst/>
              </a:rPr>
              <a:t>Veci fungujú normálne, až kým nepríde nejaký šok, ktorý sa dal.. nedal</a:t>
            </a:r>
            <a:r>
              <a:rPr lang="sk-SK" dirty="0" smtClean="0">
                <a:effectLst/>
              </a:rPr>
              <a:t>...?...  </a:t>
            </a:r>
            <a:r>
              <a:rPr lang="sk-SK" sz="29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pr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edvídať</a:t>
            </a:r>
            <a:r>
              <a:rPr lang="sk-SK" dirty="0" smtClean="0">
                <a:effectLst/>
              </a:rPr>
              <a:t>.</a:t>
            </a:r>
            <a:endParaRPr lang="sk-SK" dirty="0">
              <a:effectLst/>
            </a:endParaRPr>
          </a:p>
          <a:p>
            <a:pPr marL="0" indent="0">
              <a:buNone/>
            </a:pPr>
            <a:r>
              <a:rPr lang="sk-SK" dirty="0" smtClean="0">
                <a:effectLst/>
              </a:rPr>
              <a:t>Dal </a:t>
            </a:r>
            <a:r>
              <a:rPr lang="sk-SK" dirty="0">
                <a:effectLst/>
              </a:rPr>
              <a:t>sa predpokladať predaj kníh Dana </a:t>
            </a:r>
            <a:r>
              <a:rPr lang="sk-SK" dirty="0" err="1">
                <a:effectLst/>
              </a:rPr>
              <a:t>Browna</a:t>
            </a:r>
            <a:r>
              <a:rPr lang="sk-SK" dirty="0">
                <a:effectLst/>
              </a:rPr>
              <a:t>,  11. september 2011, akciové bubliny,  použitie atómovej bomby, klimatická zmena a masívna migrácia do Európy, atď</a:t>
            </a:r>
            <a:r>
              <a:rPr lang="sk-SK" dirty="0" smtClean="0">
                <a:effectLst/>
              </a:rPr>
              <a:t>.?</a:t>
            </a:r>
          </a:p>
          <a:p>
            <a:pPr marL="0" indent="0">
              <a:buNone/>
            </a:pPr>
            <a:r>
              <a:rPr lang="sk-SK" dirty="0" err="1" smtClean="0">
                <a:solidFill>
                  <a:schemeClr val="accent4"/>
                </a:solidFill>
                <a:effectLst/>
              </a:rPr>
              <a:t>Komplexita</a:t>
            </a:r>
            <a:r>
              <a:rPr lang="sk-SK" dirty="0" smtClean="0">
                <a:solidFill>
                  <a:schemeClr val="accent4"/>
                </a:solidFill>
                <a:effectLst/>
              </a:rPr>
              <a:t> </a:t>
            </a:r>
            <a:r>
              <a:rPr lang="sk-SK" dirty="0">
                <a:solidFill>
                  <a:schemeClr val="accent4"/>
                </a:solidFill>
                <a:effectLst/>
              </a:rPr>
              <a:t>sveta </a:t>
            </a:r>
            <a:r>
              <a:rPr lang="sk-SK" dirty="0">
                <a:effectLst/>
              </a:rPr>
              <a:t>je oveľa vyššia kvôli globalizácii a internetu</a:t>
            </a:r>
          </a:p>
        </p:txBody>
      </p:sp>
    </p:spTree>
    <p:extLst>
      <p:ext uri="{BB962C8B-B14F-4D97-AF65-F5344CB8AC3E}">
        <p14:creationId xmlns:p14="http://schemas.microsoft.com/office/powerpoint/2010/main" val="2793784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Mysli globálne, konaj lokálne</a:t>
            </a:r>
            <a:endParaRPr lang="sk-SK" dirty="0">
              <a:solidFill>
                <a:schemeClr val="accent4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Čo s tým, ako na to?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A: Uverím niečomu a </a:t>
            </a:r>
            <a:r>
              <a:rPr lang="sk-SK" dirty="0" smtClean="0">
                <a:solidFill>
                  <a:schemeClr val="accent4"/>
                </a:solidFill>
                <a:effectLst/>
              </a:rPr>
              <a:t>nestarám sa, </a:t>
            </a:r>
            <a:r>
              <a:rPr lang="sk-SK" dirty="0" smtClean="0">
                <a:effectLst/>
              </a:rPr>
              <a:t>napríklad konšpiráciám, osudu, nemá význam sa snažiť.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B: Snažiť sa to analyzovať a </a:t>
            </a:r>
            <a:r>
              <a:rPr lang="sk-SK" dirty="0" smtClean="0">
                <a:solidFill>
                  <a:schemeClr val="accent4"/>
                </a:solidFill>
                <a:effectLst/>
              </a:rPr>
              <a:t>pochopiť</a:t>
            </a:r>
            <a:r>
              <a:rPr lang="sk-SK" dirty="0" smtClean="0">
                <a:effectLst/>
              </a:rPr>
              <a:t>.</a:t>
            </a:r>
          </a:p>
          <a:p>
            <a:pPr marL="0" indent="0">
              <a:buNone/>
            </a:pPr>
            <a:r>
              <a:rPr lang="sk-SK" dirty="0">
                <a:effectLst/>
              </a:rPr>
              <a:t>C: </a:t>
            </a:r>
            <a:r>
              <a:rPr lang="sk-SK" dirty="0" smtClean="0">
                <a:solidFill>
                  <a:schemeClr val="accent4"/>
                </a:solidFill>
                <a:effectLst/>
              </a:rPr>
              <a:t>Snažiť sa to ovplyvniť </a:t>
            </a:r>
            <a:r>
              <a:rPr lang="sk-SK" dirty="0" smtClean="0">
                <a:effectLst/>
              </a:rPr>
              <a:t>– ak motýlí efekt funguje, niekde sa niečo stane, aj ja niečo ovplyvním – len čo a kde?</a:t>
            </a:r>
          </a:p>
          <a:p>
            <a:pPr>
              <a:buFont typeface="Courier New" panose="02070309020205020404" pitchFamily="49" charset="0"/>
              <a:buChar char="o"/>
            </a:pPr>
            <a:endParaRPr lang="sk-SK" dirty="0" smtClean="0">
              <a:effectLst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4846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Finančná kríza a Slovensko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930673" y="1019176"/>
            <a:ext cx="4658735" cy="1587577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Globálny vplyv na rozvoj krajín a regiónov</a:t>
            </a:r>
            <a:endParaRPr lang="sk-SK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800" y="2767229"/>
            <a:ext cx="5627096" cy="4090771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4724400" y="4471134"/>
            <a:ext cx="931595" cy="381000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3360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Finančná kríza a Slovensko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4004620" y="1072904"/>
            <a:ext cx="4658735" cy="9395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Týka sa aj prosperujúcich regiónov</a:t>
            </a:r>
            <a:endParaRPr lang="sk-SK" dirty="0"/>
          </a:p>
        </p:txBody>
      </p:sp>
      <p:sp>
        <p:nvSpPr>
          <p:cNvPr id="7" name="Ovál 6"/>
          <p:cNvSpPr/>
          <p:nvPr/>
        </p:nvSpPr>
        <p:spPr>
          <a:xfrm>
            <a:off x="4876800" y="3836085"/>
            <a:ext cx="931595" cy="381000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667000"/>
            <a:ext cx="5334165" cy="385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59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-4500000">
            <a:off x="-1096052" y="2747636"/>
            <a:ext cx="5064953" cy="1695631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Možné reakcie na externý šok, adaptácia</a:t>
            </a:r>
            <a:endParaRPr lang="sk-SK" dirty="0"/>
          </a:p>
        </p:txBody>
      </p:sp>
      <p:grpSp>
        <p:nvGrpSpPr>
          <p:cNvPr id="6" name="Plátno 111"/>
          <p:cNvGrpSpPr/>
          <p:nvPr/>
        </p:nvGrpSpPr>
        <p:grpSpPr>
          <a:xfrm>
            <a:off x="3048000" y="290598"/>
            <a:ext cx="5486400" cy="2732405"/>
            <a:chOff x="0" y="0"/>
            <a:chExt cx="5486400" cy="2732405"/>
          </a:xfrm>
          <a:solidFill>
            <a:schemeClr val="accent2">
              <a:lumMod val="75000"/>
            </a:schemeClr>
          </a:solidFill>
        </p:grpSpPr>
        <p:sp>
          <p:nvSpPr>
            <p:cNvPr id="8" name="Obdĺžnik 7"/>
            <p:cNvSpPr/>
            <p:nvPr/>
          </p:nvSpPr>
          <p:spPr>
            <a:xfrm>
              <a:off x="0" y="0"/>
              <a:ext cx="5486400" cy="2732405"/>
            </a:xfrm>
            <a:prstGeom prst="rect">
              <a:avLst/>
            </a:prstGeom>
            <a:grpFill/>
          </p:spPr>
        </p:sp>
        <p:cxnSp>
          <p:nvCxnSpPr>
            <p:cNvPr id="9" name="Pravoúhlá spojnice 85"/>
            <p:cNvCxnSpPr>
              <a:cxnSpLocks noChangeShapeType="1"/>
            </p:cNvCxnSpPr>
            <p:nvPr/>
          </p:nvCxnSpPr>
          <p:spPr bwMode="auto">
            <a:xfrm>
              <a:off x="446405" y="0"/>
              <a:ext cx="2229800" cy="2189733"/>
            </a:xfrm>
            <a:prstGeom prst="bentConnector3">
              <a:avLst>
                <a:gd name="adj1" fmla="val 361"/>
              </a:avLst>
            </a:prstGeom>
            <a:grpFill/>
            <a:ln w="25400">
              <a:solidFill>
                <a:schemeClr val="dk1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/>
          </p:spPr>
        </p:cxnSp>
        <p:cxnSp>
          <p:nvCxnSpPr>
            <p:cNvPr id="10" name="Pravoúhlá spojnice 86"/>
            <p:cNvCxnSpPr>
              <a:cxnSpLocks noChangeShapeType="1"/>
            </p:cNvCxnSpPr>
            <p:nvPr/>
          </p:nvCxnSpPr>
          <p:spPr bwMode="auto">
            <a:xfrm>
              <a:off x="3115700" y="0"/>
              <a:ext cx="2229400" cy="2189433"/>
            </a:xfrm>
            <a:prstGeom prst="bentConnector3">
              <a:avLst>
                <a:gd name="adj1" fmla="val 361"/>
              </a:avLst>
            </a:prstGeom>
            <a:grpFill/>
            <a:ln w="25400">
              <a:solidFill>
                <a:schemeClr val="dk1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/>
          </p:spPr>
        </p:cxnSp>
        <p:cxnSp>
          <p:nvCxnSpPr>
            <p:cNvPr id="11" name="Přímá spojnice 87"/>
            <p:cNvCxnSpPr>
              <a:cxnSpLocks noChangeShapeType="1"/>
            </p:cNvCxnSpPr>
            <p:nvPr/>
          </p:nvCxnSpPr>
          <p:spPr bwMode="auto">
            <a:xfrm flipV="1">
              <a:off x="695005" y="1515923"/>
              <a:ext cx="352900" cy="28880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12" name="Přímá spojnice 88"/>
            <p:cNvCxnSpPr>
              <a:cxnSpLocks noChangeShapeType="1"/>
            </p:cNvCxnSpPr>
            <p:nvPr/>
          </p:nvCxnSpPr>
          <p:spPr bwMode="auto">
            <a:xfrm>
              <a:off x="1047905" y="1515923"/>
              <a:ext cx="144400" cy="28880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13" name="Přímá spojnice 89"/>
            <p:cNvCxnSpPr>
              <a:cxnSpLocks noChangeShapeType="1"/>
            </p:cNvCxnSpPr>
            <p:nvPr/>
          </p:nvCxnSpPr>
          <p:spPr bwMode="auto">
            <a:xfrm flipV="1">
              <a:off x="1192305" y="1421680"/>
              <a:ext cx="297829" cy="381582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14" name="Přímá spojnice 90"/>
            <p:cNvCxnSpPr>
              <a:cxnSpLocks noChangeShapeType="1"/>
            </p:cNvCxnSpPr>
            <p:nvPr/>
          </p:nvCxnSpPr>
          <p:spPr bwMode="auto">
            <a:xfrm flipV="1">
              <a:off x="1043505" y="521208"/>
              <a:ext cx="1403600" cy="994615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prstDash val="dash"/>
              <a:round/>
              <a:headEnd/>
              <a:tailEnd/>
            </a:ln>
            <a:extLst/>
          </p:spPr>
        </p:cxnSp>
        <p:cxnSp>
          <p:nvCxnSpPr>
            <p:cNvPr id="15" name="Přímá spojnice se šipkou 92"/>
            <p:cNvCxnSpPr>
              <a:cxnSpLocks noChangeShapeType="1"/>
            </p:cNvCxnSpPr>
            <p:nvPr/>
          </p:nvCxnSpPr>
          <p:spPr bwMode="auto">
            <a:xfrm flipV="1">
              <a:off x="1047905" y="1596124"/>
              <a:ext cx="0" cy="369006"/>
            </a:xfrm>
            <a:prstGeom prst="straightConnector1">
              <a:avLst/>
            </a:prstGeom>
            <a:grpFill/>
            <a:ln w="952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/>
          </p:spPr>
        </p:cxnSp>
        <p:sp>
          <p:nvSpPr>
            <p:cNvPr id="16" name="Textové pole 174"/>
            <p:cNvSpPr txBox="1">
              <a:spLocks noChangeArrowheads="1"/>
            </p:cNvSpPr>
            <p:nvPr/>
          </p:nvSpPr>
          <p:spPr bwMode="auto">
            <a:xfrm>
              <a:off x="523545" y="2295760"/>
              <a:ext cx="1734625" cy="3014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Hosp</a:t>
              </a: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pokles </a:t>
              </a:r>
              <a:r>
                <a:rPr lang="cs-CZ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(a)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7" name="Textové pole 174"/>
            <p:cNvSpPr txBox="1">
              <a:spLocks noChangeArrowheads="1"/>
            </p:cNvSpPr>
            <p:nvPr/>
          </p:nvSpPr>
          <p:spPr bwMode="auto">
            <a:xfrm>
              <a:off x="3187799" y="2296177"/>
              <a:ext cx="1478579" cy="3010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Hosp. pokles </a:t>
              </a:r>
              <a:r>
                <a:rPr lang="cs-CZ" sz="1200" b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(b)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18" name="Přímá spojnice 95"/>
            <p:cNvCxnSpPr>
              <a:cxnSpLocks noChangeShapeType="1"/>
            </p:cNvCxnSpPr>
            <p:nvPr/>
          </p:nvCxnSpPr>
          <p:spPr bwMode="auto">
            <a:xfrm flipV="1">
              <a:off x="3500700" y="1562624"/>
              <a:ext cx="352400" cy="28830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19" name="Přímá spojnice 291"/>
            <p:cNvCxnSpPr>
              <a:cxnSpLocks noChangeShapeType="1"/>
            </p:cNvCxnSpPr>
            <p:nvPr/>
          </p:nvCxnSpPr>
          <p:spPr bwMode="auto">
            <a:xfrm flipV="1">
              <a:off x="3998500" y="1421754"/>
              <a:ext cx="327516" cy="38265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20" name="Přímá spojnice 292"/>
            <p:cNvCxnSpPr>
              <a:cxnSpLocks noChangeShapeType="1"/>
            </p:cNvCxnSpPr>
            <p:nvPr/>
          </p:nvCxnSpPr>
          <p:spPr bwMode="auto">
            <a:xfrm flipV="1">
              <a:off x="3849300" y="770012"/>
              <a:ext cx="1051500" cy="791812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prstDash val="dash"/>
              <a:round/>
              <a:headEnd/>
              <a:tailEnd/>
            </a:ln>
            <a:extLst/>
          </p:spPr>
        </p:cxnSp>
        <p:cxnSp>
          <p:nvCxnSpPr>
            <p:cNvPr id="21" name="Přímá spojnice se šipkou 294"/>
            <p:cNvCxnSpPr>
              <a:cxnSpLocks noChangeShapeType="1"/>
            </p:cNvCxnSpPr>
            <p:nvPr/>
          </p:nvCxnSpPr>
          <p:spPr bwMode="auto">
            <a:xfrm flipV="1">
              <a:off x="3853700" y="1642625"/>
              <a:ext cx="0" cy="369006"/>
            </a:xfrm>
            <a:prstGeom prst="straightConnector1">
              <a:avLst/>
            </a:prstGeom>
            <a:grpFill/>
            <a:ln w="952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/>
          </p:spPr>
        </p:cxnSp>
        <p:cxnSp>
          <p:nvCxnSpPr>
            <p:cNvPr id="22" name="Přímá spojnice 295"/>
            <p:cNvCxnSpPr>
              <a:cxnSpLocks noChangeShapeType="1"/>
            </p:cNvCxnSpPr>
            <p:nvPr/>
          </p:nvCxnSpPr>
          <p:spPr bwMode="auto">
            <a:xfrm>
              <a:off x="3922200" y="1515926"/>
              <a:ext cx="76300" cy="28880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sp>
          <p:nvSpPr>
            <p:cNvPr id="23" name="Textové pole 174"/>
            <p:cNvSpPr txBox="1">
              <a:spLocks noChangeArrowheads="1"/>
            </p:cNvSpPr>
            <p:nvPr/>
          </p:nvSpPr>
          <p:spPr bwMode="auto">
            <a:xfrm>
              <a:off x="2181700" y="2337806"/>
              <a:ext cx="582766" cy="3003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čas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4" name="Textové pole 174"/>
            <p:cNvSpPr txBox="1">
              <a:spLocks noChangeArrowheads="1"/>
            </p:cNvSpPr>
            <p:nvPr/>
          </p:nvSpPr>
          <p:spPr bwMode="auto">
            <a:xfrm>
              <a:off x="4666378" y="2295898"/>
              <a:ext cx="635521" cy="2997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čas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28" name="Přímá spojnice 63"/>
            <p:cNvCxnSpPr>
              <a:cxnSpLocks noChangeShapeType="1"/>
            </p:cNvCxnSpPr>
            <p:nvPr/>
          </p:nvCxnSpPr>
          <p:spPr bwMode="auto">
            <a:xfrm flipV="1">
              <a:off x="1490134" y="770007"/>
              <a:ext cx="923104" cy="661334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29" name="Přímá spojnice 65"/>
            <p:cNvCxnSpPr>
              <a:cxnSpLocks noChangeShapeType="1"/>
            </p:cNvCxnSpPr>
            <p:nvPr/>
          </p:nvCxnSpPr>
          <p:spPr bwMode="auto">
            <a:xfrm flipV="1">
              <a:off x="4326016" y="1196622"/>
              <a:ext cx="753984" cy="234665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</p:grpSp>
      <p:grpSp>
        <p:nvGrpSpPr>
          <p:cNvPr id="30" name="Plátno 93"/>
          <p:cNvGrpSpPr/>
          <p:nvPr/>
        </p:nvGrpSpPr>
        <p:grpSpPr>
          <a:xfrm>
            <a:off x="3048000" y="3408014"/>
            <a:ext cx="5486400" cy="3120390"/>
            <a:chOff x="0" y="0"/>
            <a:chExt cx="5486400" cy="3120390"/>
          </a:xfrm>
          <a:solidFill>
            <a:schemeClr val="accent2">
              <a:lumMod val="75000"/>
            </a:schemeClr>
          </a:solidFill>
        </p:grpSpPr>
        <p:sp>
          <p:nvSpPr>
            <p:cNvPr id="31" name="Obdĺžnik 30"/>
            <p:cNvSpPr/>
            <p:nvPr/>
          </p:nvSpPr>
          <p:spPr>
            <a:xfrm>
              <a:off x="0" y="0"/>
              <a:ext cx="5486400" cy="3120390"/>
            </a:xfrm>
            <a:prstGeom prst="rect">
              <a:avLst/>
            </a:prstGeom>
            <a:grpFill/>
          </p:spPr>
        </p:sp>
        <p:cxnSp>
          <p:nvCxnSpPr>
            <p:cNvPr id="32" name="Pravoúhlá spojnice 81"/>
            <p:cNvCxnSpPr>
              <a:cxnSpLocks noChangeShapeType="1"/>
            </p:cNvCxnSpPr>
            <p:nvPr/>
          </p:nvCxnSpPr>
          <p:spPr bwMode="auto">
            <a:xfrm>
              <a:off x="427629" y="272408"/>
              <a:ext cx="2229800" cy="2189763"/>
            </a:xfrm>
            <a:prstGeom prst="bentConnector3">
              <a:avLst>
                <a:gd name="adj1" fmla="val 361"/>
              </a:avLst>
            </a:prstGeom>
            <a:grpFill/>
            <a:ln w="25400">
              <a:solidFill>
                <a:schemeClr val="dk1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/>
          </p:spPr>
        </p:cxnSp>
        <p:cxnSp>
          <p:nvCxnSpPr>
            <p:cNvPr id="33" name="Pravoúhlá spojnice 194"/>
            <p:cNvCxnSpPr>
              <a:cxnSpLocks noChangeShapeType="1"/>
            </p:cNvCxnSpPr>
            <p:nvPr/>
          </p:nvCxnSpPr>
          <p:spPr bwMode="auto">
            <a:xfrm>
              <a:off x="3115700" y="272708"/>
              <a:ext cx="2229400" cy="2189463"/>
            </a:xfrm>
            <a:prstGeom prst="bentConnector3">
              <a:avLst>
                <a:gd name="adj1" fmla="val 361"/>
              </a:avLst>
            </a:prstGeom>
            <a:grpFill/>
            <a:ln w="25400">
              <a:solidFill>
                <a:schemeClr val="dk1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  <a:extLst/>
          </p:spPr>
        </p:cxnSp>
        <p:cxnSp>
          <p:nvCxnSpPr>
            <p:cNvPr id="34" name="Přímá spojnice 82"/>
            <p:cNvCxnSpPr>
              <a:cxnSpLocks noChangeShapeType="1"/>
            </p:cNvCxnSpPr>
            <p:nvPr/>
          </p:nvCxnSpPr>
          <p:spPr bwMode="auto">
            <a:xfrm flipV="1">
              <a:off x="676229" y="1788352"/>
              <a:ext cx="352900" cy="288808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35" name="Přímá spojnice 197"/>
            <p:cNvCxnSpPr>
              <a:cxnSpLocks noChangeShapeType="1"/>
            </p:cNvCxnSpPr>
            <p:nvPr/>
          </p:nvCxnSpPr>
          <p:spPr bwMode="auto">
            <a:xfrm>
              <a:off x="1029129" y="1788352"/>
              <a:ext cx="144400" cy="288808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36" name="Přímá spojnice 198"/>
            <p:cNvCxnSpPr>
              <a:cxnSpLocks noChangeShapeType="1"/>
            </p:cNvCxnSpPr>
            <p:nvPr/>
          </p:nvCxnSpPr>
          <p:spPr bwMode="auto">
            <a:xfrm flipV="1">
              <a:off x="1173529" y="1363239"/>
              <a:ext cx="377000" cy="713921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37" name="Přímá spojnice 199"/>
            <p:cNvCxnSpPr>
              <a:cxnSpLocks noChangeShapeType="1"/>
            </p:cNvCxnSpPr>
            <p:nvPr/>
          </p:nvCxnSpPr>
          <p:spPr bwMode="auto">
            <a:xfrm flipV="1">
              <a:off x="1024729" y="1363239"/>
              <a:ext cx="525800" cy="425112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prstDash val="dash"/>
              <a:round/>
              <a:headEnd/>
              <a:tailEnd/>
            </a:ln>
            <a:extLst/>
          </p:spPr>
        </p:cxnSp>
        <p:cxnSp>
          <p:nvCxnSpPr>
            <p:cNvPr id="38" name="Přímá spojnice 214"/>
            <p:cNvCxnSpPr>
              <a:cxnSpLocks noChangeShapeType="1"/>
            </p:cNvCxnSpPr>
            <p:nvPr/>
          </p:nvCxnSpPr>
          <p:spPr bwMode="auto">
            <a:xfrm flipV="1">
              <a:off x="1550529" y="938427"/>
              <a:ext cx="525800" cy="424812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39" name="Přímá spojnice se šipkou 83"/>
            <p:cNvCxnSpPr>
              <a:cxnSpLocks noChangeShapeType="1"/>
            </p:cNvCxnSpPr>
            <p:nvPr/>
          </p:nvCxnSpPr>
          <p:spPr bwMode="auto">
            <a:xfrm flipV="1">
              <a:off x="1029129" y="1868654"/>
              <a:ext cx="0" cy="368911"/>
            </a:xfrm>
            <a:prstGeom prst="straightConnector1">
              <a:avLst/>
            </a:prstGeom>
            <a:grpFill/>
            <a:ln w="952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/>
          </p:spPr>
        </p:cxnSp>
        <p:sp>
          <p:nvSpPr>
            <p:cNvPr id="40" name="Textové pole 174"/>
            <p:cNvSpPr txBox="1">
              <a:spLocks noChangeArrowheads="1"/>
            </p:cNvSpPr>
            <p:nvPr/>
          </p:nvSpPr>
          <p:spPr bwMode="auto">
            <a:xfrm>
              <a:off x="491573" y="2569268"/>
              <a:ext cx="1388381" cy="3015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Hosp</a:t>
              </a: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pokles </a:t>
              </a:r>
              <a:r>
                <a:rPr lang="cs-CZ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(c)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41" name="Textové pole 174"/>
            <p:cNvSpPr txBox="1">
              <a:spLocks noChangeArrowheads="1"/>
            </p:cNvSpPr>
            <p:nvPr/>
          </p:nvSpPr>
          <p:spPr bwMode="auto">
            <a:xfrm>
              <a:off x="3187799" y="2564673"/>
              <a:ext cx="1456301" cy="3010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Hosp</a:t>
              </a: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pokles </a:t>
              </a:r>
              <a:r>
                <a:rPr lang="cs-CZ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(d)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42" name="Přímá spojnice 217"/>
            <p:cNvCxnSpPr>
              <a:cxnSpLocks noChangeShapeType="1"/>
            </p:cNvCxnSpPr>
            <p:nvPr/>
          </p:nvCxnSpPr>
          <p:spPr bwMode="auto">
            <a:xfrm flipV="1">
              <a:off x="3500700" y="1835353"/>
              <a:ext cx="352400" cy="288308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43" name="Přímá spojnice 218"/>
            <p:cNvCxnSpPr>
              <a:cxnSpLocks noChangeShapeType="1"/>
            </p:cNvCxnSpPr>
            <p:nvPr/>
          </p:nvCxnSpPr>
          <p:spPr bwMode="auto">
            <a:xfrm flipV="1">
              <a:off x="3998500" y="1278883"/>
              <a:ext cx="325145" cy="814497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cxnSp>
          <p:nvCxnSpPr>
            <p:cNvPr id="44" name="Přímá spojnice 219"/>
            <p:cNvCxnSpPr>
              <a:cxnSpLocks noChangeShapeType="1"/>
            </p:cNvCxnSpPr>
            <p:nvPr/>
          </p:nvCxnSpPr>
          <p:spPr bwMode="auto">
            <a:xfrm flipV="1">
              <a:off x="3849300" y="1042730"/>
              <a:ext cx="1051500" cy="791823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prstDash val="dash"/>
              <a:round/>
              <a:headEnd/>
              <a:tailEnd/>
            </a:ln>
            <a:extLst/>
          </p:spPr>
        </p:cxnSp>
        <p:cxnSp>
          <p:nvCxnSpPr>
            <p:cNvPr id="45" name="Přímá spojnice se šipkou 221"/>
            <p:cNvCxnSpPr>
              <a:cxnSpLocks noChangeShapeType="1"/>
            </p:cNvCxnSpPr>
            <p:nvPr/>
          </p:nvCxnSpPr>
          <p:spPr bwMode="auto">
            <a:xfrm flipV="1">
              <a:off x="3853700" y="1915355"/>
              <a:ext cx="0" cy="369011"/>
            </a:xfrm>
            <a:prstGeom prst="straightConnector1">
              <a:avLst/>
            </a:prstGeom>
            <a:grpFill/>
            <a:ln w="952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/>
          </p:spPr>
        </p:cxnSp>
        <p:cxnSp>
          <p:nvCxnSpPr>
            <p:cNvPr id="46" name="Přímá spojnice 222"/>
            <p:cNvCxnSpPr>
              <a:cxnSpLocks noChangeShapeType="1"/>
            </p:cNvCxnSpPr>
            <p:nvPr/>
          </p:nvCxnSpPr>
          <p:spPr bwMode="auto">
            <a:xfrm>
              <a:off x="3922200" y="1804268"/>
              <a:ext cx="76300" cy="288808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  <p:sp>
          <p:nvSpPr>
            <p:cNvPr id="47" name="Textové pole 174"/>
            <p:cNvSpPr txBox="1">
              <a:spLocks noChangeArrowheads="1"/>
            </p:cNvSpPr>
            <p:nvPr/>
          </p:nvSpPr>
          <p:spPr bwMode="auto">
            <a:xfrm>
              <a:off x="2076329" y="2561874"/>
              <a:ext cx="614171" cy="3003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čas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48" name="Textové pole 174"/>
            <p:cNvSpPr txBox="1">
              <a:spLocks noChangeArrowheads="1"/>
            </p:cNvSpPr>
            <p:nvPr/>
          </p:nvSpPr>
          <p:spPr bwMode="auto">
            <a:xfrm>
              <a:off x="4740524" y="2568774"/>
              <a:ext cx="604576" cy="2997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čas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indent="180340" algn="just">
                <a:lnSpc>
                  <a:spcPct val="115000"/>
                </a:lnSpc>
              </a:pPr>
              <a:r>
                <a:rPr lang="cs-CZ" sz="1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49" name="Textové pole 174"/>
            <p:cNvSpPr txBox="1">
              <a:spLocks noChangeArrowheads="1"/>
            </p:cNvSpPr>
            <p:nvPr/>
          </p:nvSpPr>
          <p:spPr bwMode="auto">
            <a:xfrm>
              <a:off x="74142" y="272408"/>
              <a:ext cx="329974" cy="2189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vert270" wrap="square" lIns="91440" tIns="45720" rIns="91440" bIns="45720" anchor="b" anchorCtr="0" upright="1">
              <a:noAutofit/>
            </a:bodyPr>
            <a:lstStyle/>
            <a:p>
              <a:pPr indent="180340" algn="just">
                <a:lnSpc>
                  <a:spcPct val="115000"/>
                </a:lnSpc>
              </a:pPr>
              <a:r>
                <a:rPr lang="cs-CZ" sz="11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Produkt </a:t>
              </a:r>
              <a:r>
                <a:rPr lang="cs-CZ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nebo </a:t>
              </a:r>
              <a:r>
                <a:rPr lang="cs-CZ" sz="1100" dirty="0" err="1" smtClean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zamestnanosť</a:t>
              </a:r>
              <a:r>
                <a:rPr lang="cs-CZ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sk-SK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52" name="Přímá spojnice 66"/>
            <p:cNvCxnSpPr>
              <a:cxnSpLocks noChangeShapeType="1"/>
            </p:cNvCxnSpPr>
            <p:nvPr/>
          </p:nvCxnSpPr>
          <p:spPr bwMode="auto">
            <a:xfrm flipV="1">
              <a:off x="4302489" y="575733"/>
              <a:ext cx="534011" cy="732838"/>
            </a:xfrm>
            <a:prstGeom prst="line">
              <a:avLst/>
            </a:prstGeom>
            <a:grpFill/>
            <a:ln w="190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xtLst/>
          </p:spPr>
        </p:cxnSp>
      </p:grpSp>
      <p:sp>
        <p:nvSpPr>
          <p:cNvPr id="53" name="Textové pole 174"/>
          <p:cNvSpPr txBox="1">
            <a:spLocks noChangeArrowheads="1"/>
          </p:cNvSpPr>
          <p:nvPr/>
        </p:nvSpPr>
        <p:spPr bwMode="auto">
          <a:xfrm>
            <a:off x="3135094" y="290598"/>
            <a:ext cx="329974" cy="21897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b" anchorCtr="0" upright="1">
            <a:noAutofit/>
          </a:bodyPr>
          <a:lstStyle/>
          <a:p>
            <a:pPr indent="180340" algn="just">
              <a:lnSpc>
                <a:spcPct val="115000"/>
              </a:lnSpc>
            </a:pPr>
            <a:r>
              <a:rPr lang="cs-CZ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Produkt </a:t>
            </a:r>
            <a:r>
              <a:rPr lang="cs-CZ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nebo </a:t>
            </a:r>
            <a:r>
              <a:rPr lang="cs-CZ" sz="11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zamestnanosť</a:t>
            </a:r>
            <a:r>
              <a:rPr lang="cs-CZ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sk-SK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29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F8DC7F-CE77-42AE-9644-FD9B2905741B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5122" name="Picture 2" descr="http://i.sme.sk/cdata/3/70/7028263/mapa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02" y="2114758"/>
            <a:ext cx="8143983" cy="473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397660" y="152400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Otázka: ako by Slovensko dopadlo pri novej kríze podobného rozsahu? Robí rastúca špecializácia na automobilový priemysel krajinu odolnejšou alebo zraniteľnejšou?</a:t>
            </a:r>
            <a:endParaRPr lang="sk-SK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648200"/>
            <a:ext cx="781784" cy="451417"/>
          </a:xfrm>
        </p:spPr>
      </p:pic>
    </p:spTree>
    <p:extLst>
      <p:ext uri="{BB962C8B-B14F-4D97-AF65-F5344CB8AC3E}">
        <p14:creationId xmlns:p14="http://schemas.microsoft.com/office/powerpoint/2010/main" val="720672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F8DC7F-CE77-42AE-9644-FD9B2905741B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4098" name="Picture 2" descr="https://upload.wikimedia.org/wikipedia/commons/6/61/1958_Pack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7" y="5116524"/>
            <a:ext cx="2454145" cy="170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ĺžnik 4"/>
          <p:cNvSpPr/>
          <p:nvPr/>
        </p:nvSpPr>
        <p:spPr>
          <a:xfrm>
            <a:off x="179916" y="4770014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1958 Packard</a:t>
            </a:r>
          </a:p>
        </p:txBody>
      </p:sp>
      <p:sp>
        <p:nvSpPr>
          <p:cNvPr id="8" name="Zástupný symbol obsahu 2"/>
          <p:cNvSpPr txBox="1">
            <a:spLocks/>
          </p:cNvSpPr>
          <p:nvPr/>
        </p:nvSpPr>
        <p:spPr>
          <a:xfrm rot="900000">
            <a:off x="3495406" y="660213"/>
            <a:ext cx="4535084" cy="6234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3152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97280" indent="-32004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2024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46888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700" dirty="0" smtClean="0">
                <a:effectLst/>
              </a:rPr>
              <a:t>“</a:t>
            </a:r>
            <a:r>
              <a:rPr lang="sk-SK" sz="1700" dirty="0">
                <a:effectLst/>
              </a:rPr>
              <a:t>V roku </a:t>
            </a:r>
            <a:r>
              <a:rPr lang="sk-SK" sz="17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1908</a:t>
            </a:r>
            <a:r>
              <a:rPr lang="sk-SK" sz="1700" dirty="0">
                <a:effectLst/>
              </a:rPr>
              <a:t> prišiel </a:t>
            </a:r>
            <a:r>
              <a:rPr lang="sk-SK" sz="17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Henry Ford </a:t>
            </a:r>
            <a:r>
              <a:rPr lang="sk-SK" sz="1700" dirty="0">
                <a:effectLst/>
              </a:rPr>
              <a:t>s Modelom T, prvým masovo predávaným autom na svete, a zrodil sa moderný automobilový priemysel, hneď vedľa vznikol General Motors, sťahovanie ľudí do regiónu za prácou a nápadmi (</a:t>
            </a:r>
            <a:r>
              <a:rPr lang="sk-SK" sz="1700" dirty="0" err="1">
                <a:effectLst/>
              </a:rPr>
              <a:t>Firestone</a:t>
            </a:r>
            <a:r>
              <a:rPr lang="sk-SK" sz="1700" dirty="0">
                <a:effectLst/>
              </a:rPr>
              <a:t>, </a:t>
            </a:r>
            <a:r>
              <a:rPr lang="sk-SK" sz="1700" dirty="0" err="1" smtClean="0">
                <a:effectLst/>
              </a:rPr>
              <a:t>Buick</a:t>
            </a:r>
            <a:r>
              <a:rPr lang="sk-SK" sz="1700" dirty="0" smtClean="0">
                <a:effectLst/>
              </a:rPr>
              <a:t>, </a:t>
            </a:r>
            <a:r>
              <a:rPr lang="sk-SK" sz="1700" dirty="0" err="1">
                <a:effectLst/>
              </a:rPr>
              <a:t>Cadillac</a:t>
            </a:r>
            <a:r>
              <a:rPr lang="sk-SK" sz="1700" dirty="0">
                <a:effectLst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700" dirty="0">
                <a:effectLst/>
              </a:rPr>
              <a:t>Pásová veľkovýroba – </a:t>
            </a:r>
            <a:r>
              <a:rPr lang="sk-SK" sz="1700" dirty="0" err="1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fordizmus</a:t>
            </a:r>
            <a:r>
              <a:rPr lang="sk-SK" sz="1700" dirty="0">
                <a:effectLst/>
              </a:rPr>
              <a:t>, </a:t>
            </a:r>
            <a:r>
              <a:rPr lang="sk-SK" sz="1700" dirty="0">
                <a:effectLst/>
              </a:rPr>
              <a:t> </a:t>
            </a:r>
            <a:r>
              <a:rPr lang="sk-SK" sz="1700" dirty="0" smtClean="0">
                <a:effectLst/>
              </a:rPr>
              <a:t>           </a:t>
            </a:r>
            <a:r>
              <a:rPr lang="sk-SK" sz="1700" dirty="0" smtClean="0">
                <a:effectLst/>
              </a:rPr>
              <a:t>2 </a:t>
            </a:r>
            <a:r>
              <a:rPr lang="sk-SK" sz="1700" dirty="0">
                <a:effectLst/>
              </a:rPr>
              <a:t>milióny obyvateľov, mzdy na úrovni 120 percent amerického priemeru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700" dirty="0" smtClean="0">
                <a:effectLst/>
              </a:rPr>
              <a:t>1958 </a:t>
            </a:r>
            <a:r>
              <a:rPr lang="sk-SK" sz="1700" dirty="0">
                <a:effectLst/>
              </a:rPr>
              <a:t>- zanikol výrobca Packard v Detroite – začiatok úpadku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700" dirty="0">
                <a:effectLst/>
              </a:rPr>
              <a:t>Dnes 700 000 obyvateľov, mzdy na úrovni 60 percent amerického priemeru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700" dirty="0">
                <a:effectLst/>
              </a:rPr>
              <a:t>Obrie automobilky nezvládli orientáciu trhu na menšie autá s nízkou spotrebou, obrie komplexy, kedysi efektívne, sa nevedeli prispôsobiť dobe</a:t>
            </a:r>
            <a:r>
              <a:rPr lang="sk-SK" sz="1700" dirty="0" smtClean="0">
                <a:effectLst/>
              </a:rPr>
              <a:t>.</a:t>
            </a:r>
            <a:endParaRPr lang="sk-SK" sz="1700" dirty="0">
              <a:effectLst/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sk-SK" dirty="0" smtClean="0"/>
              <a:t>Detroit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94047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F8DC7F-CE77-42AE-9644-FD9B2905741B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3074" name="Picture 2" descr="http://i.sme.sk/cdata/8/70/7033738/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053" y="3766457"/>
            <a:ext cx="4120947" cy="275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.sme.sk/cdata/8/70/7033738/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2" y="2960914"/>
            <a:ext cx="4662685" cy="311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elmontpda.files.wordpress.com/2011/01/detroit-hou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10" y="190047"/>
            <a:ext cx="4246730" cy="328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sk-SK" dirty="0" smtClean="0"/>
              <a:t>Detroit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57303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3.bp.blogspot.com/-WaCIkzHhCvc/TbB0DZiLpAI/AAAAAAAABh4/00PjQXgC5go/s1600/IMG_31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1914"/>
            <a:ext cx="6172200" cy="411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sk-SK" dirty="0" smtClean="0"/>
              <a:t>Detroit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14648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eyondplm.com/wp-content/uploads/2014/04/henry-ford-assembly-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88" y="4697778"/>
            <a:ext cx="2821112" cy="216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 z minulosti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082614" y="922684"/>
            <a:ext cx="4847219" cy="513974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Nová doba </a:t>
            </a:r>
            <a:r>
              <a:rPr lang="sk-SK" dirty="0">
                <a:effectLst/>
              </a:rPr>
              <a:t>- </a:t>
            </a:r>
            <a:r>
              <a:rPr lang="sk-SK" dirty="0" err="1">
                <a:effectLst/>
              </a:rPr>
              <a:t>Fordizmus</a:t>
            </a:r>
            <a:r>
              <a:rPr lang="sk-SK" dirty="0">
                <a:effectLst/>
              </a:rPr>
              <a:t> </a:t>
            </a:r>
            <a:endParaRPr lang="sk-SK" dirty="0" smtClean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Nová </a:t>
            </a:r>
            <a:r>
              <a:rPr lang="sk-SK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doba </a:t>
            </a:r>
            <a:r>
              <a:rPr lang="sk-SK" dirty="0">
                <a:effectLst/>
              </a:rPr>
              <a:t>-</a:t>
            </a:r>
            <a:r>
              <a:rPr lang="sk-SK" dirty="0" err="1">
                <a:effectLst/>
              </a:rPr>
              <a:t>postfordizmus</a:t>
            </a:r>
            <a:endParaRPr lang="sk-SK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 smtClean="0">
                <a:effectLst/>
              </a:rPr>
              <a:t>Kreatívna ekonomika – dizajn, móda, reklama, počítačové hry, video, internet.. nové pracovné miesta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 smtClean="0">
                <a:effectLst/>
              </a:rPr>
              <a:t>Lokalita a jej vlastnost</a:t>
            </a:r>
            <a:r>
              <a:rPr lang="sk-SK" dirty="0" smtClean="0">
                <a:effectLst/>
              </a:rPr>
              <a:t>i sú</a:t>
            </a:r>
            <a:r>
              <a:rPr lang="sk-SK" dirty="0" smtClean="0">
                <a:effectLst/>
              </a:rPr>
              <a:t> kľúčová pre udržanie ľudského kapitálu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 smtClean="0">
                <a:effectLst/>
              </a:rPr>
              <a:t>Miesto</a:t>
            </a:r>
            <a:r>
              <a:rPr lang="sk-SK" dirty="0" smtClean="0">
                <a:effectLst/>
              </a:rPr>
              <a:t>, mesto, </a:t>
            </a:r>
            <a:r>
              <a:rPr lang="sk-SK" dirty="0" smtClean="0">
                <a:effectLst/>
              </a:rPr>
              <a:t>lokalita</a:t>
            </a:r>
            <a:endParaRPr lang="sk-SK" dirty="0" smtClean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 smtClean="0">
              <a:effectLst/>
            </a:endParaRP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F8DC7F-CE77-42AE-9644-FD9B2905741B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1028" name="Picture 4" descr="http://ecx.images-amazon.com/images/I/51T6HQYX08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30"/>
            <a:ext cx="2362199" cy="316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663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Modern</a:t>
            </a:r>
            <a:r>
              <a:rPr lang="sk-SK" dirty="0" smtClean="0"/>
              <a:t> </a:t>
            </a:r>
            <a:r>
              <a:rPr lang="sk-SK" dirty="0" err="1" smtClean="0"/>
              <a:t>times</a:t>
            </a:r>
            <a:r>
              <a:rPr lang="sk-SK" dirty="0" smtClean="0"/>
              <a:t> 2015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>
          <a:xfrm rot="900000">
            <a:off x="583659" y="535162"/>
            <a:ext cx="4295955" cy="365125"/>
          </a:xfrm>
        </p:spPr>
        <p:txBody>
          <a:bodyPr/>
          <a:lstStyle/>
          <a:p>
            <a:pPr>
              <a:defRPr/>
            </a:pPr>
            <a:r>
              <a:rPr lang="sk-SK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Nová </a:t>
            </a:r>
            <a:r>
              <a:rPr lang="sk-SK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„nová doba“</a:t>
            </a:r>
            <a:endParaRPr lang="en-US" altLang="en-US" sz="4000" dirty="0"/>
          </a:p>
        </p:txBody>
      </p:sp>
      <p:pic>
        <p:nvPicPr>
          <p:cNvPr id="1028" name="Picture 4" descr="https://upload.wikimedia.org/wikipedia/commons/c/c2/Largest_collection_of_Converse_All-Sta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453126"/>
            <a:ext cx="8077200" cy="54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908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>
                <a:effectLst/>
              </a:rPr>
              <a:t>Dnešné hrozby</a:t>
            </a:r>
            <a:r>
              <a:rPr lang="sk-SK" dirty="0">
                <a:effectLst/>
              </a:rPr>
              <a:t> 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418692" y="951773"/>
            <a:ext cx="4658735" cy="55438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>
                <a:effectLst/>
              </a:rPr>
              <a:t>Ekonomické krízy.</a:t>
            </a:r>
            <a:endParaRPr lang="sk-SK" dirty="0" smtClean="0">
              <a:effectLst/>
            </a:endParaRPr>
          </a:p>
          <a:p>
            <a:pPr marL="0" indent="0">
              <a:buNone/>
            </a:pPr>
            <a:r>
              <a:rPr lang="sk-SK" dirty="0" smtClean="0">
                <a:effectLst/>
              </a:rPr>
              <a:t>Vojny.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Následky klimatických zmien – suchá, povodne, sociálne konflikty, vojny, migrácia, ďalšie konflikty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Technologické havárie, </a:t>
            </a:r>
            <a:r>
              <a:rPr lang="sk-SK" dirty="0" err="1" smtClean="0">
                <a:effectLst/>
              </a:rPr>
              <a:t>kyberútoky</a:t>
            </a:r>
            <a:endParaRPr lang="sk-SK" dirty="0" smtClean="0">
              <a:effectLst/>
            </a:endParaRPr>
          </a:p>
          <a:p>
            <a:pPr marL="0" indent="0">
              <a:buNone/>
            </a:pPr>
            <a:r>
              <a:rPr lang="sk-SK" dirty="0" smtClean="0">
                <a:effectLst/>
              </a:rPr>
              <a:t>Preľudnenie a starnúce obyvateľstvo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Vyčerpanie prírodných zdrojov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56481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80935"/>
          </a:xfrm>
        </p:spPr>
      </p:pic>
      <p:sp>
        <p:nvSpPr>
          <p:cNvPr id="3" name="BlokTextu 2"/>
          <p:cNvSpPr txBox="1"/>
          <p:nvPr/>
        </p:nvSpPr>
        <p:spPr>
          <a:xfrm>
            <a:off x="6934200" y="685800"/>
            <a:ext cx="2219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Pravdepodobnosť extrémnej globálnej udalosti a jej dopad</a:t>
            </a:r>
          </a:p>
          <a:p>
            <a:r>
              <a:rPr lang="sk-SK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World</a:t>
            </a:r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Economic</a:t>
            </a:r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Forum</a:t>
            </a:r>
            <a:endParaRPr lang="sk-SK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vál 4"/>
          <p:cNvSpPr/>
          <p:nvPr/>
        </p:nvSpPr>
        <p:spPr>
          <a:xfrm>
            <a:off x="4533900" y="304800"/>
            <a:ext cx="1562100" cy="457200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ál 5"/>
          <p:cNvSpPr/>
          <p:nvPr/>
        </p:nvSpPr>
        <p:spPr>
          <a:xfrm>
            <a:off x="2628900" y="304800"/>
            <a:ext cx="1905000" cy="533400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/>
          <p:cNvSpPr/>
          <p:nvPr/>
        </p:nvSpPr>
        <p:spPr>
          <a:xfrm>
            <a:off x="4177301" y="652409"/>
            <a:ext cx="1905000" cy="577065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vál 7"/>
          <p:cNvSpPr/>
          <p:nvPr/>
        </p:nvSpPr>
        <p:spPr>
          <a:xfrm>
            <a:off x="5867400" y="541106"/>
            <a:ext cx="1066800" cy="657974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vál 8"/>
          <p:cNvSpPr/>
          <p:nvPr/>
        </p:nvSpPr>
        <p:spPr>
          <a:xfrm>
            <a:off x="3129337" y="914400"/>
            <a:ext cx="1066800" cy="457200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vál 9"/>
          <p:cNvSpPr/>
          <p:nvPr/>
        </p:nvSpPr>
        <p:spPr>
          <a:xfrm>
            <a:off x="3581400" y="5334000"/>
            <a:ext cx="1905000" cy="457200"/>
          </a:xfrm>
          <a:prstGeom prst="ellipse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9195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705"/>
            <a:ext cx="7086600" cy="6802521"/>
          </a:xfrm>
        </p:spPr>
      </p:pic>
      <p:sp>
        <p:nvSpPr>
          <p:cNvPr id="5" name="BlokTextu 4"/>
          <p:cNvSpPr txBox="1"/>
          <p:nvPr/>
        </p:nvSpPr>
        <p:spPr>
          <a:xfrm>
            <a:off x="7467600" y="1219200"/>
            <a:ext cx="1371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Prepojenie </a:t>
            </a:r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rizík, znásobenie účinkov.</a:t>
            </a:r>
          </a:p>
          <a:p>
            <a:endParaRPr lang="sk-SK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sk-SK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World</a:t>
            </a:r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Economic</a:t>
            </a:r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Forum</a:t>
            </a:r>
            <a:r>
              <a:rPr lang="sk-S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2010181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 txBox="1">
            <a:spLocks/>
          </p:cNvSpPr>
          <p:nvPr/>
        </p:nvSpPr>
        <p:spPr>
          <a:xfrm rot="900000">
            <a:off x="3418692" y="951773"/>
            <a:ext cx="4658735" cy="5543862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3152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97280" indent="-32004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2024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46888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sk-SK" dirty="0" smtClean="0">
                <a:effectLst/>
              </a:rPr>
              <a:t>Dopady klimatických zmien súhrnne na regióny Európskej únie:</a:t>
            </a:r>
          </a:p>
          <a:p>
            <a:pPr marL="0" indent="0" fontAlgn="auto">
              <a:buNone/>
            </a:pPr>
            <a:endParaRPr lang="sk-SK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>
            <a:normAutofit/>
          </a:bodyPr>
          <a:lstStyle/>
          <a:p>
            <a:r>
              <a:rPr lang="sk-SK" altLang="sk-SK" dirty="0" smtClean="0"/>
              <a:t>Ako sa nás to týka?</a:t>
            </a:r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3608792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18" y="0"/>
            <a:ext cx="5361964" cy="6858000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7252982" y="1219200"/>
            <a:ext cx="18148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Ako sa nás to týka?</a:t>
            </a:r>
          </a:p>
          <a:p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Klimatická zmena a jej </a:t>
            </a:r>
            <a:r>
              <a:rPr lang="sk-SK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enviromentálne</a:t>
            </a:r>
            <a:r>
              <a:rPr lang="sk-SK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dopady</a:t>
            </a:r>
            <a:endParaRPr lang="sk-SK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29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" y="381000"/>
            <a:ext cx="9110609" cy="600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86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 txBox="1">
            <a:spLocks/>
          </p:cNvSpPr>
          <p:nvPr/>
        </p:nvSpPr>
        <p:spPr>
          <a:xfrm rot="900000">
            <a:off x="3418692" y="951773"/>
            <a:ext cx="4658735" cy="554386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3152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97280" indent="-32004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2024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46888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Štruktúra ekonomiky </a:t>
            </a:r>
            <a:r>
              <a:rPr lang="sk-SK" dirty="0" smtClean="0">
                <a:effectLst/>
              </a:rPr>
              <a:t>a zamestnanosti, orientácia na budúce povolania, nie stará ekonomická štruktúra</a:t>
            </a:r>
          </a:p>
          <a:p>
            <a:pPr marL="0" indent="0" fontAlgn="auto">
              <a:buNone/>
            </a:pPr>
            <a:r>
              <a:rPr lang="sk-SK" dirty="0" smtClean="0">
                <a:effectLst/>
              </a:rPr>
              <a:t>Vysoké percento 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komputerizácie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povolaní</a:t>
            </a:r>
          </a:p>
          <a:p>
            <a:pPr marL="0" indent="0" fontAlgn="auto">
              <a:buNone/>
            </a:pPr>
            <a:r>
              <a:rPr lang="sk-SK" dirty="0" smtClean="0">
                <a:effectLst/>
              </a:rPr>
              <a:t>Dôraz na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vzdelávanie, inovácie</a:t>
            </a:r>
            <a:r>
              <a:rPr lang="sk-SK" dirty="0" smtClean="0">
                <a:effectLst/>
              </a:rPr>
              <a:t>, endogénne aktivity (nie čakanie na investora)</a:t>
            </a:r>
          </a:p>
          <a:p>
            <a:pPr marL="0" indent="0" fontAlgn="auto">
              <a:buNone/>
            </a:pPr>
            <a:r>
              <a:rPr lang="sk-SK" dirty="0" smtClean="0">
                <a:effectLst/>
              </a:rPr>
              <a:t>Budovať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„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aktraktívne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miesto“</a:t>
            </a:r>
          </a:p>
          <a:p>
            <a:pPr marL="0" indent="0" fontAlgn="auto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Demografia</a:t>
            </a:r>
            <a:r>
              <a:rPr lang="sk-SK" dirty="0" smtClean="0">
                <a:effectLst/>
              </a:rPr>
              <a:t> – </a:t>
            </a:r>
            <a:r>
              <a:rPr lang="sk-SK" dirty="0" err="1" smtClean="0">
                <a:effectLst/>
              </a:rPr>
              <a:t>fertilita</a:t>
            </a:r>
            <a:r>
              <a:rPr lang="sk-SK" dirty="0" smtClean="0">
                <a:effectLst/>
              </a:rPr>
              <a:t>, udržať kvalifikovaných, rozvojové projekty</a:t>
            </a:r>
          </a:p>
          <a:p>
            <a:pPr marL="0" indent="0" fontAlgn="auto">
              <a:buNone/>
            </a:pPr>
            <a:endParaRPr lang="sk-SK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>
            <a:normAutofit fontScale="90000"/>
          </a:bodyPr>
          <a:lstStyle/>
          <a:p>
            <a:r>
              <a:rPr lang="sk-SK" altLang="sk-SK" dirty="0" smtClean="0"/>
              <a:t>Ako uvažovať </a:t>
            </a:r>
            <a:r>
              <a:rPr lang="sk-SK" altLang="sk-SK" dirty="0" smtClean="0"/>
              <a:t>o rozvoji do </a:t>
            </a:r>
            <a:r>
              <a:rPr lang="sk-SK" altLang="sk-SK" dirty="0" smtClean="0"/>
              <a:t>budúcnosti</a:t>
            </a:r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2453422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2" descr="http://4.bp.blogspot.com/-O--pFMfOgVY/UyL5B1srguI/AAAAAAAABTY/rUkJtBx1kP4/s1600/20101120_woc951_custom-3e75a235bc3c4ac90b17563b185171ebc56b544a-s6-c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58" y="1586501"/>
            <a:ext cx="8948642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 txBox="1">
            <a:spLocks/>
          </p:cNvSpPr>
          <p:nvPr/>
        </p:nvSpPr>
        <p:spPr>
          <a:xfrm rot="900000">
            <a:off x="3533657" y="508434"/>
            <a:ext cx="4658735" cy="5543862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31520" indent="-36576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97280" indent="-32004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7432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Char char=""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2024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46888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Char char=""/>
              <a:defRPr sz="16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sk-SK" dirty="0" smtClean="0">
                <a:effectLst/>
              </a:rPr>
              <a:t>Demografia .. Prijať migrantov?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>
          <a:xfrm rot="900000">
            <a:off x="182630" y="439089"/>
            <a:ext cx="3520477" cy="365125"/>
          </a:xfrm>
        </p:spPr>
        <p:txBody>
          <a:bodyPr/>
          <a:lstStyle/>
          <a:p>
            <a:pPr>
              <a:defRPr/>
            </a:pPr>
            <a:r>
              <a:rPr lang="sk-SK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Niečo sa stalo</a:t>
            </a: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43786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Od čo sme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mohli</a:t>
            </a:r>
            <a:r>
              <a:rPr lang="sk-SK" dirty="0" smtClean="0"/>
              <a:t> urobiť ku čo 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môžme</a:t>
            </a:r>
            <a:r>
              <a:rPr lang="sk-SK" dirty="0" smtClean="0"/>
              <a:t> urobiť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 rot="900000">
            <a:off x="3356059" y="630490"/>
            <a:ext cx="2596385" cy="50776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>
                <a:effectLst/>
              </a:rPr>
              <a:t>Režisér Tom </a:t>
            </a:r>
            <a:r>
              <a:rPr lang="sk-SK" dirty="0" err="1">
                <a:effectLst/>
              </a:rPr>
              <a:t>Tykwer</a:t>
            </a:r>
            <a:r>
              <a:rPr lang="sk-SK" dirty="0">
                <a:effectLst/>
              </a:rPr>
              <a:t> z </a:t>
            </a:r>
            <a:r>
              <a:rPr lang="sk-SK" dirty="0" err="1" smtClean="0">
                <a:effectLst/>
              </a:rPr>
              <a:t>Wuppertalu</a:t>
            </a:r>
            <a:endParaRPr lang="sk-SK" dirty="0" smtClean="0">
              <a:effectLst/>
            </a:endParaRPr>
          </a:p>
          <a:p>
            <a:pPr marL="0" indent="0">
              <a:buNone/>
            </a:pPr>
            <a:r>
              <a:rPr lang="sk-SK" dirty="0" smtClean="0">
                <a:effectLst/>
              </a:rPr>
              <a:t>Sekundy rozhodujú o tom, ako to dopadne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Viac verzií koncov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Ale späť sa vrátiť nevieme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„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Pozdě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bycha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sk-SK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honiti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“</a:t>
            </a:r>
          </a:p>
          <a:p>
            <a:pPr marL="0" indent="0">
              <a:buNone/>
            </a:pPr>
            <a:r>
              <a:rPr lang="sk-SK" dirty="0" smtClean="0">
                <a:effectLst/>
              </a:rPr>
              <a:t>Na čo sa zamerať na lokálnej a regionálnej úrovni?</a:t>
            </a:r>
            <a:endParaRPr lang="sk-SK" dirty="0"/>
          </a:p>
        </p:txBody>
      </p:sp>
      <p:pic>
        <p:nvPicPr>
          <p:cNvPr id="1026" name="Picture 2" descr="https://s-media-cache-ak0.pinimg.com/736x/c7/0a/95/c70a95d92eb2cad186cd2847ff0267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78" y="2057399"/>
            <a:ext cx="3186425" cy="482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84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http://www.mdpi.com/ijerph/ijerph-11-02218/article_deploy/html/images/ijerph-11-02218-g001-1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3" y="212110"/>
            <a:ext cx="9120027" cy="657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/>
          <p:cNvSpPr txBox="1"/>
          <p:nvPr/>
        </p:nvSpPr>
        <p:spPr>
          <a:xfrm>
            <a:off x="4419600" y="6250753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accent3">
                    <a:lumMod val="75000"/>
                  </a:schemeClr>
                </a:solidFill>
              </a:rPr>
              <a:t>Adaptívna </a:t>
            </a:r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schopnosť </a:t>
            </a:r>
            <a:r>
              <a:rPr lang="sk-SK" dirty="0" err="1">
                <a:solidFill>
                  <a:schemeClr val="accent3">
                    <a:lumMod val="75000"/>
                  </a:schemeClr>
                </a:solidFill>
              </a:rPr>
              <a:t>Schröter</a:t>
            </a:r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sk-SK" i="1" dirty="0">
                <a:solidFill>
                  <a:schemeClr val="accent3">
                    <a:lumMod val="75000"/>
                  </a:schemeClr>
                </a:solidFill>
              </a:rPr>
              <a:t>et al</a:t>
            </a:r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. (2004).</a:t>
            </a:r>
          </a:p>
        </p:txBody>
      </p:sp>
    </p:spTree>
    <p:extLst>
      <p:ext uri="{BB962C8B-B14F-4D97-AF65-F5344CB8AC3E}">
        <p14:creationId xmlns:p14="http://schemas.microsoft.com/office/powerpoint/2010/main" val="3160427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altLang="sk-SK" dirty="0" smtClean="0"/>
              <a:t>Vyššia zraniteľnosť</a:t>
            </a:r>
            <a:endParaRPr lang="sk-SK" altLang="sk-SK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 rot="900000">
            <a:off x="3435190" y="953944"/>
            <a:ext cx="4658735" cy="5416377"/>
          </a:xfrm>
        </p:spPr>
        <p:txBody>
          <a:bodyPr>
            <a:normAutofit fontScale="55000" lnSpcReduction="20000"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miera </a:t>
            </a:r>
            <a:r>
              <a:rPr lang="sk-SK" dirty="0" err="1" smtClean="0">
                <a:effectLst/>
              </a:rPr>
              <a:t>vidieckosti</a:t>
            </a:r>
            <a:endParaRPr lang="sk-SK" dirty="0">
              <a:effectLst/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lokalizácia - periférnosť a dostupnosť</a:t>
            </a:r>
            <a:r>
              <a:rPr lang="sk-SK" dirty="0" smtClean="0">
                <a:effectLst/>
              </a:rPr>
              <a:t>,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počet podnikateľských subjektov </a:t>
            </a:r>
            <a:endParaRPr lang="sk-SK" dirty="0" smtClean="0">
              <a:effectLst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miera zamestnanosti, priemerná mzda, ...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miera </a:t>
            </a:r>
            <a:r>
              <a:rPr lang="sk-SK" dirty="0">
                <a:effectLst/>
              </a:rPr>
              <a:t>migrácie za prácou,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ľudský </a:t>
            </a:r>
            <a:r>
              <a:rPr lang="sk-SK" dirty="0">
                <a:effectLst/>
              </a:rPr>
              <a:t>kapitál – štruktúra vzdelanosti a ďalšie charakteristiky (percento obyvateľov na 65 rokov, 15-24 ročných, ...),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sociálny kapitál - dôvera, aktivita, pevnosť komunity, organizačná </a:t>
            </a:r>
            <a:r>
              <a:rPr lang="sk-SK" dirty="0" smtClean="0">
                <a:effectLst/>
              </a:rPr>
              <a:t>odolnosť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podiel zanikajúcich starých odvetví v ekonomickej štruktúre,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globálna prepojenosť /izolovanosť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počet, kvalita, postoje a kultúra miestnych médií (podporné, nevýrazné, depresívne),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závislosť a pozícia v národnej hierarchii (paternalizmus, </a:t>
            </a:r>
            <a:r>
              <a:rPr lang="sk-SK" dirty="0" err="1">
                <a:effectLst/>
              </a:rPr>
              <a:t>aktivizmus</a:t>
            </a:r>
            <a:r>
              <a:rPr lang="sk-SK" dirty="0">
                <a:effectLst/>
              </a:rPr>
              <a:t>),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Finančné </a:t>
            </a:r>
            <a:r>
              <a:rPr lang="sk-SK" dirty="0">
                <a:effectLst/>
              </a:rPr>
              <a:t>zdravie samosprávy</a:t>
            </a:r>
          </a:p>
          <a:p>
            <a:pPr marL="0" lvl="0" indent="0">
              <a:buNone/>
            </a:pPr>
            <a:endParaRPr lang="sk-SK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534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altLang="sk-SK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Projekt ZIP: prevencia</a:t>
            </a:r>
            <a:r>
              <a:rPr lang="sk-SK" altLang="sk-SK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plánovanie, adaptácia</a:t>
            </a:r>
            <a:endParaRPr lang="sk-SK" altLang="sk-SK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 rot="900000">
            <a:off x="3435190" y="953944"/>
            <a:ext cx="4658735" cy="5416377"/>
          </a:xfrm>
        </p:spPr>
        <p:txBody>
          <a:bodyPr>
            <a:normAutofit lnSpcReduction="10000"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Strategické, územné a krízové plánovanie prepojené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CEZ-hraničné myslenie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>
                <a:effectLst/>
              </a:rPr>
              <a:t>Plánovanie spolu so susedmi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Vyhodnocovanie </a:t>
            </a:r>
            <a:r>
              <a:rPr lang="sk-SK" dirty="0" smtClean="0">
                <a:effectLst/>
              </a:rPr>
              <a:t>rizík pre </a:t>
            </a:r>
            <a:r>
              <a:rPr lang="sk-SK" dirty="0" smtClean="0">
                <a:effectLst/>
              </a:rPr>
              <a:t>územie </a:t>
            </a:r>
            <a:endParaRPr lang="sk-SK" dirty="0" smtClean="0">
              <a:effectLst/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sk-SK" dirty="0" smtClean="0">
                <a:effectLst/>
              </a:rPr>
              <a:t>Vzdelávanie</a:t>
            </a:r>
            <a:r>
              <a:rPr lang="sk-SK" dirty="0" smtClean="0">
                <a:effectLst/>
              </a:rPr>
              <a:t>, </a:t>
            </a:r>
            <a:r>
              <a:rPr lang="sk-SK" dirty="0" smtClean="0">
                <a:effectLst/>
              </a:rPr>
              <a:t>tréning, predvídanie, organizácia, aktivita</a:t>
            </a:r>
          </a:p>
          <a:p>
            <a:pPr marL="0" lvl="0" indent="0">
              <a:buNone/>
            </a:pPr>
            <a:endParaRPr lang="sk-SK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9696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sk-SK" dirty="0" smtClean="0"/>
              <a:t>   </a:t>
            </a:r>
            <a:r>
              <a:rPr lang="sk-SK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Ďakujem za pozornosť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 smtClean="0"/>
              <a:t>   Otázky, názory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k-SK" dirty="0" smtClean="0"/>
              <a:t>   Komentáre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098" name="Picture 2" descr="https://justhokumhere.files.wordpress.com/2014/05/wpid-choice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90487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038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Stav</Template>
  <TotalTime>4162</TotalTime>
  <Words>1023</Words>
  <Application>Microsoft Office PowerPoint</Application>
  <PresentationFormat>Prezentácia na obrazovke (4:3)</PresentationFormat>
  <Paragraphs>155</Paragraphs>
  <Slides>32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9" baseType="lpstr">
      <vt:lpstr>Arial</vt:lpstr>
      <vt:lpstr>Calibri</vt:lpstr>
      <vt:lpstr>Courier New</vt:lpstr>
      <vt:lpstr>Rockwell</vt:lpstr>
      <vt:lpstr>Times New Roman</vt:lpstr>
      <vt:lpstr>Wingdings</vt:lpstr>
      <vt:lpstr>Kilter</vt:lpstr>
      <vt:lpstr>Globálne ohrozenia a ich vplyv na rozvoj na lokálnej a regionálnej úrovni </vt:lpstr>
      <vt:lpstr>Globálne a lokálne</vt:lpstr>
      <vt:lpstr>Globálne a lokálne hrozby a otrasy</vt:lpstr>
      <vt:lpstr>Globálne a lokálne</vt:lpstr>
      <vt:lpstr>Sant Pierre, Martinique – Karibik, EÚ</vt:lpstr>
      <vt:lpstr>Phi Phi Island, Thajsko 2004</vt:lpstr>
      <vt:lpstr>Finančná kríza 2007</vt:lpstr>
      <vt:lpstr>Sme  globálne závislí</vt:lpstr>
      <vt:lpstr>Nassim Nicholas Taleb,  The Black Swan </vt:lpstr>
      <vt:lpstr>Mysli globálne, konaj lokálne</vt:lpstr>
      <vt:lpstr>Finančná kríza a Slovensko</vt:lpstr>
      <vt:lpstr>Finančná kríza a Slovensko</vt:lpstr>
      <vt:lpstr>Možné reakcie na externý šok, adaptácia</vt:lpstr>
      <vt:lpstr>Prezentácia programu PowerPoint</vt:lpstr>
      <vt:lpstr>Detroit</vt:lpstr>
      <vt:lpstr>Detroit</vt:lpstr>
      <vt:lpstr>Detroit</vt:lpstr>
      <vt:lpstr>Príklad z minulosti</vt:lpstr>
      <vt:lpstr>Modern times 2015</vt:lpstr>
      <vt:lpstr>Dnešné hrozby </vt:lpstr>
      <vt:lpstr>Prezentácia programu PowerPoint</vt:lpstr>
      <vt:lpstr>Prezentácia programu PowerPoint</vt:lpstr>
      <vt:lpstr>Ako sa nás to týka?</vt:lpstr>
      <vt:lpstr>Prezentácia programu PowerPoint</vt:lpstr>
      <vt:lpstr>Prezentácia programu PowerPoint</vt:lpstr>
      <vt:lpstr>Ako uvažovať o rozvoji do budúcnosti</vt:lpstr>
      <vt:lpstr>Prezentácia programu PowerPoint</vt:lpstr>
      <vt:lpstr>Od čo sme mohli urobiť ku čo môžme urobiť</vt:lpstr>
      <vt:lpstr>Prezentácia programu PowerPoint</vt:lpstr>
      <vt:lpstr>Vyššia zraniteľnosť</vt:lpstr>
      <vt:lpstr>Projekt ZIP: prevencia, plánovanie, adaptácia</vt:lpstr>
      <vt:lpstr>Prezentácia programu PowerPoint</vt:lpstr>
    </vt:vector>
  </TitlesOfParts>
  <Company>University od Louisville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Participation &amp; Community economic development: a model of participatory democracy</dc:title>
  <dc:creator>Allison Houlihan</dc:creator>
  <cp:lastModifiedBy>NN work</cp:lastModifiedBy>
  <cp:revision>373</cp:revision>
  <dcterms:created xsi:type="dcterms:W3CDTF">2009-03-04T00:45:59Z</dcterms:created>
  <dcterms:modified xsi:type="dcterms:W3CDTF">2016-03-08T09:44:47Z</dcterms:modified>
</cp:coreProperties>
</file>