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7" r:id="rId2"/>
    <p:sldMasterId id="2147483690" r:id="rId3"/>
    <p:sldMasterId id="2147483695" r:id="rId4"/>
  </p:sldMasterIdLst>
  <p:notesMasterIdLst>
    <p:notesMasterId r:id="rId21"/>
  </p:notesMasterIdLst>
  <p:handoutMasterIdLst>
    <p:handoutMasterId r:id="rId22"/>
  </p:handoutMasterIdLst>
  <p:sldIdLst>
    <p:sldId id="257" r:id="rId5"/>
    <p:sldId id="261" r:id="rId6"/>
    <p:sldId id="289" r:id="rId7"/>
    <p:sldId id="264" r:id="rId8"/>
    <p:sldId id="285" r:id="rId9"/>
    <p:sldId id="291" r:id="rId10"/>
    <p:sldId id="292" r:id="rId11"/>
    <p:sldId id="282" r:id="rId12"/>
    <p:sldId id="294" r:id="rId13"/>
    <p:sldId id="296" r:id="rId14"/>
    <p:sldId id="300" r:id="rId15"/>
    <p:sldId id="272" r:id="rId16"/>
    <p:sldId id="297" r:id="rId17"/>
    <p:sldId id="298" r:id="rId18"/>
    <p:sldId id="299" r:id="rId19"/>
    <p:sldId id="259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18">
          <p15:clr>
            <a:srgbClr val="A4A3A4"/>
          </p15:clr>
        </p15:guide>
        <p15:guide id="4" pos="46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961"/>
    <a:srgbClr val="1CB8CF"/>
    <a:srgbClr val="FFCC00"/>
    <a:srgbClr val="21B7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75" autoAdjust="0"/>
  </p:normalViewPr>
  <p:slideViewPr>
    <p:cSldViewPr>
      <p:cViewPr varScale="1">
        <p:scale>
          <a:sx n="111" d="100"/>
          <a:sy n="111" d="100"/>
        </p:scale>
        <p:origin x="1650" y="78"/>
      </p:cViewPr>
      <p:guideLst>
        <p:guide orient="horz" pos="2160"/>
        <p:guide pos="2880"/>
        <p:guide orient="horz" pos="618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972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AB78F-DD7F-46D1-8495-DC3FC4E9A6BD}" type="datetimeFigureOut">
              <a:rPr lang="sk-SK" smtClean="0"/>
              <a:t>29.11.2017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EB834-8A9C-4801-8D13-F51E379DE8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1680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CC57-04AA-4404-8BAD-6DB0D3B48556}" type="datetimeFigureOut">
              <a:rPr lang="fr-FR" smtClean="0"/>
              <a:t>29/11/2017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BECE1-868B-4983-9655-ECCB303A16B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5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96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942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3998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956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03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18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680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562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81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60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84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53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853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230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BECE1-868B-4983-9655-ECCB303A16B6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6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ogo onl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006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page +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933578" y="4725144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Name, </a:t>
            </a:r>
            <a:r>
              <a:rPr lang="en-GB" dirty="0" smtClean="0"/>
              <a:t>person</a:t>
            </a:r>
            <a:endParaRPr lang="en-GB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933578" y="5157216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Position</a:t>
            </a:r>
            <a:endParaRPr lang="en-GB" dirty="0"/>
          </a:p>
        </p:txBody>
      </p:sp>
      <p:sp>
        <p:nvSpPr>
          <p:cNvPr id="18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933578" y="5589264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Institution</a:t>
            </a:r>
            <a:endParaRPr lang="en-GB" dirty="0"/>
          </a:p>
        </p:txBody>
      </p:sp>
      <p:sp>
        <p:nvSpPr>
          <p:cNvPr id="20" name="Titre 1"/>
          <p:cNvSpPr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971600" y="6309320"/>
            <a:ext cx="7415683" cy="387424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18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Venue</a:t>
            </a:r>
            <a:r>
              <a:rPr lang="en-GB" b="0" dirty="0" smtClean="0">
                <a:solidFill>
                  <a:schemeClr val="bg1">
                    <a:lumMod val="50000"/>
                  </a:schemeClr>
                </a:solidFill>
                <a:sym typeface="Webdings" panose="05030102010509060703" pitchFamily="18" charset="2"/>
              </a:rPr>
              <a:t> </a:t>
            </a:r>
            <a:r>
              <a:rPr lang="fr-FR" dirty="0" smtClean="0"/>
              <a:t> date</a:t>
            </a:r>
            <a:endParaRPr lang="en-GB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021" y="476672"/>
            <a:ext cx="4534410" cy="323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43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hank you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3344385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!</a:t>
            </a:r>
            <a:endParaRPr lang="en-GB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67544" y="6165304"/>
            <a:ext cx="4104456" cy="4320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www.interregeurope.eu/projectacronym</a:t>
            </a:r>
            <a:endParaRPr lang="en-GB" dirty="0"/>
          </a:p>
        </p:txBody>
      </p:sp>
      <p:sp>
        <p:nvSpPr>
          <p:cNvPr id="14" name="Sous-titre 2"/>
          <p:cNvSpPr txBox="1">
            <a:spLocks/>
          </p:cNvSpPr>
          <p:nvPr userDrawn="1"/>
        </p:nvSpPr>
        <p:spPr>
          <a:xfrm>
            <a:off x="5724128" y="6165304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600" i="1" dirty="0" smtClean="0"/>
              <a:t>Project </a:t>
            </a:r>
            <a:r>
              <a:rPr lang="fr-FR" sz="1600" i="1" dirty="0" err="1" smtClean="0"/>
              <a:t>smedia</a:t>
            </a:r>
            <a:endParaRPr lang="en-GB" sz="1600" i="1" dirty="0"/>
          </a:p>
        </p:txBody>
      </p:sp>
      <p:pic>
        <p:nvPicPr>
          <p:cNvPr id="17" name="Image 1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165304"/>
            <a:ext cx="1312080" cy="34566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6672"/>
            <a:ext cx="4529137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4749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3769"/>
            <a:ext cx="4529137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794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Edit </a:t>
            </a:r>
            <a:r>
              <a:rPr lang="fr-FR" dirty="0" err="1" smtClean="0"/>
              <a:t>subtitle</a:t>
            </a:r>
            <a:r>
              <a:rPr lang="fr-FR" dirty="0" smtClean="0"/>
              <a:t> styles du masque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227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 page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32000"/>
            <a:ext cx="8229600" cy="562074"/>
          </a:xfrm>
        </p:spPr>
        <p:txBody>
          <a:bodyPr/>
          <a:lstStyle/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8207375" cy="5183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0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116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32000"/>
            <a:ext cx="8229600" cy="56207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Edit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4103687" cy="504000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4716016" y="1368000"/>
            <a:ext cx="4104000" cy="5040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92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RANSI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0350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432000"/>
            <a:ext cx="8229600" cy="634082"/>
          </a:xfrm>
        </p:spPr>
        <p:txBody>
          <a:bodyPr>
            <a:noAutofit/>
          </a:bodyPr>
          <a:lstStyle>
            <a:lvl1pPr algn="l">
              <a:defRPr sz="4000"/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39552" y="134076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0"/>
          </p:nvPr>
        </p:nvSpPr>
        <p:spPr>
          <a:xfrm>
            <a:off x="467544" y="1196975"/>
            <a:ext cx="8208144" cy="38163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5157788"/>
            <a:ext cx="8208144" cy="1223540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 smtClean="0"/>
              <a:t>Legend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095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+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8785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Light Green orig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093028"/>
            <a:ext cx="6153684" cy="564834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449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Yellow orig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093028"/>
            <a:ext cx="6153684" cy="56483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156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Blue orig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093028"/>
            <a:ext cx="6153683" cy="56483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11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Dark Green orig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093028"/>
            <a:ext cx="6153683" cy="564833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499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page Image square +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title style</a:t>
            </a:r>
            <a:endParaRPr lang="en-GB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111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width title up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1" cy="681337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9552" y="4653136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340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width titl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340769"/>
            <a:ext cx="9144001" cy="547260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2524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pag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en-GB" dirty="0"/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8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Titre 1"/>
          <p:cNvSpPr txBox="1">
            <a:spLocks/>
          </p:cNvSpPr>
          <p:nvPr userDrawn="1"/>
        </p:nvSpPr>
        <p:spPr>
          <a:xfrm>
            <a:off x="457200" y="43200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Click to edit title style</a:t>
            </a:r>
            <a:endParaRPr lang="fr-FR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932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OCK pag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rgbClr val="1CB8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en-GB" dirty="0"/>
          </a:p>
        </p:txBody>
      </p:sp>
      <p:sp>
        <p:nvSpPr>
          <p:cNvPr id="3" name="Titre 1"/>
          <p:cNvSpPr>
            <a:spLocks noGrp="1"/>
          </p:cNvSpPr>
          <p:nvPr>
            <p:ph type="title" hasCustomPrompt="1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 marL="2057400" indent="-228600">
              <a:buFont typeface="Courier New" panose="02070309020205020404" pitchFamily="49" charset="0"/>
              <a:buChar char="o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 userDrawn="1"/>
        </p:nvSpPr>
        <p:spPr>
          <a:xfrm>
            <a:off x="457200" y="43200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l" defTabSz="914400" rtl="0" eaLnBrk="1" latinLnBrk="0" hangingPunct="1">
              <a:spcBef>
                <a:spcPct val="0"/>
              </a:spcBef>
              <a:buNone/>
            </a:pPr>
            <a:r>
              <a: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Click to edit title style</a:t>
            </a:r>
            <a:endParaRPr lang="fr-FR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453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page Light gr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en-GB" dirty="0"/>
          </a:p>
        </p:txBody>
      </p:sp>
      <p:sp>
        <p:nvSpPr>
          <p:cNvPr id="3" name="Titre 1"/>
          <p:cNvSpPr>
            <a:spLocks noGrp="1"/>
          </p:cNvSpPr>
          <p:nvPr>
            <p:ph type="title" hasCustomPrompt="1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 marL="2057400" indent="-228600">
              <a:buFont typeface="Courier New" panose="02070309020205020404" pitchFamily="49" charset="0"/>
              <a:buChar char="o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 userDrawn="1"/>
        </p:nvSpPr>
        <p:spPr>
          <a:xfrm>
            <a:off x="457200" y="43200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Click to edit title style</a:t>
            </a:r>
            <a:endParaRPr lang="fr-FR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35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page Dark gr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rgbClr val="159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en-GB" dirty="0"/>
          </a:p>
        </p:txBody>
      </p:sp>
      <p:sp>
        <p:nvSpPr>
          <p:cNvPr id="3" name="Titre 1"/>
          <p:cNvSpPr>
            <a:spLocks noGrp="1"/>
          </p:cNvSpPr>
          <p:nvPr>
            <p:ph type="title" hasCustomPrompt="1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 marL="2057400" indent="-228600">
              <a:buFont typeface="Courier New" panose="02070309020205020404" pitchFamily="49" charset="0"/>
              <a:buChar char="o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 userDrawn="1"/>
        </p:nvSpPr>
        <p:spPr>
          <a:xfrm>
            <a:off x="457200" y="43200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Click to edit title style</a:t>
            </a:r>
            <a:endParaRPr lang="fr-FR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279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964473"/>
              </p:ext>
            </p:extLst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7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093028"/>
            <a:ext cx="6153683" cy="564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7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5" r:id="rId2"/>
    <p:sldLayoutId id="2147483694" r:id="rId3"/>
    <p:sldLayoutId id="214748368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68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Edit </a:t>
            </a:r>
            <a:r>
              <a:rPr lang="fr-FR" dirty="0" err="1" smtClean="0"/>
              <a:t>text</a:t>
            </a:r>
            <a:r>
              <a:rPr lang="fr-FR" dirty="0" smtClean="0"/>
              <a:t>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699871"/>
              </p:ext>
            </p:extLst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8000" y="432000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075" name="Picture 3" descr="F:\PARKDATA\PERSONNE\Christine\Christine\Interreg\LastMile\Communication\EUTemplates\LAST MILE_logov1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420" y="159545"/>
            <a:ext cx="1862076" cy="89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88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703" r:id="rId2"/>
    <p:sldLayoutId id="2147483704" r:id="rId3"/>
    <p:sldLayoutId id="2147483671" r:id="rId4"/>
    <p:sldLayoutId id="2147483670" r:id="rId5"/>
    <p:sldLayoutId id="2147483684" r:id="rId6"/>
    <p:sldLayoutId id="2147483675" r:id="rId7"/>
    <p:sldLayoutId id="2147483686" r:id="rId8"/>
    <p:sldLayoutId id="2147483687" r:id="rId9"/>
    <p:sldLayoutId id="2147483688" r:id="rId10"/>
    <p:sldLayoutId id="2147483689" r:id="rId11"/>
    <p:sldLayoutId id="2147483676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b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Courier New" panose="02070309020205020404" pitchFamily="49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title style</a:t>
            </a:r>
            <a:endParaRPr lang="en-GB" noProof="0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917540"/>
              </p:ext>
            </p:extLst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38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650181"/>
              </p:ext>
            </p:extLst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 descr="F:\PARKDATA\PERSONNE\Christine\Christine\Interreg\LastMile\Communication\EUTemplates\LAST MILE_logov1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805171" cy="86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99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uzana.klimovska@arr.s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933578" y="4725144"/>
            <a:ext cx="7272337" cy="360064"/>
          </a:xfrm>
        </p:spPr>
        <p:txBody>
          <a:bodyPr/>
          <a:lstStyle/>
          <a:p>
            <a:r>
              <a:rPr lang="sk-SK" dirty="0" smtClean="0"/>
              <a:t>Zuzana </a:t>
            </a:r>
            <a:r>
              <a:rPr lang="sk-SK" dirty="0" err="1" smtClean="0"/>
              <a:t>Klimovská</a:t>
            </a:r>
            <a:endParaRPr lang="en-GB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933578" y="5194267"/>
            <a:ext cx="7272337" cy="288008"/>
          </a:xfrm>
        </p:spPr>
        <p:txBody>
          <a:bodyPr/>
          <a:lstStyle/>
          <a:p>
            <a:r>
              <a:rPr lang="sk-SK" dirty="0" smtClean="0"/>
              <a:t>Agentúra na podporu regionálneho rozvoja Košice, </a:t>
            </a:r>
            <a:r>
              <a:rPr lang="sk-SK" dirty="0" err="1" smtClean="0"/>
              <a:t>n.o</a:t>
            </a:r>
            <a:r>
              <a:rPr lang="sk-SK" dirty="0" smtClean="0"/>
              <a:t>.</a:t>
            </a:r>
            <a:endParaRPr lang="en-GB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k-SK" dirty="0" err="1" smtClean="0">
                <a:solidFill>
                  <a:schemeClr val="tx2"/>
                </a:solidFill>
                <a:latin typeface="Calibri"/>
                <a:hlinkClick r:id="rId3"/>
              </a:rPr>
              <a:t>zuzana.klimovska</a:t>
            </a:r>
            <a:r>
              <a:rPr lang="en-GB" dirty="0" smtClean="0">
                <a:solidFill>
                  <a:schemeClr val="tx2"/>
                </a:solidFill>
                <a:latin typeface="Calibri"/>
                <a:hlinkClick r:id="rId3"/>
              </a:rPr>
              <a:t>@</a:t>
            </a:r>
            <a:r>
              <a:rPr lang="sk-SK" dirty="0" smtClean="0">
                <a:solidFill>
                  <a:schemeClr val="tx2"/>
                </a:solidFill>
                <a:latin typeface="Calibri"/>
                <a:hlinkClick r:id="rId3"/>
              </a:rPr>
              <a:t>arr.sk</a:t>
            </a:r>
            <a:endParaRPr lang="sk-SK" dirty="0" smtClean="0">
              <a:solidFill>
                <a:schemeClr val="tx2"/>
              </a:solidFill>
              <a:latin typeface="Calibri"/>
            </a:endParaRPr>
          </a:p>
          <a:p>
            <a:r>
              <a:rPr lang="sk-SK" sz="1800" dirty="0" smtClean="0"/>
              <a:t>				22.11.2017</a:t>
            </a:r>
            <a:r>
              <a:rPr lang="sk-SK" sz="1800" dirty="0"/>
              <a:t>, Slovenský raj</a:t>
            </a:r>
            <a:endParaRPr lang="sk-SK" sz="1800" dirty="0"/>
          </a:p>
          <a:p>
            <a:endParaRPr lang="sk-SK" dirty="0" smtClean="0">
              <a:solidFill>
                <a:schemeClr val="tx2"/>
              </a:solidFill>
              <a:latin typeface="Calibri"/>
            </a:endParaRPr>
          </a:p>
          <a:p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PRÍKLADY DOBREJ PRAXE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21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07375" cy="445394"/>
          </a:xfrm>
        </p:spPr>
        <p:txBody>
          <a:bodyPr/>
          <a:lstStyle/>
          <a:p>
            <a:pPr algn="ctr"/>
            <a:r>
              <a:rPr lang="sk-SK" sz="2800" dirty="0"/>
              <a:t>PRÍKLADY DOBREJ PRAXE</a:t>
            </a:r>
            <a:endParaRPr lang="en-GB" sz="28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ctr">
              <a:spcBef>
                <a:spcPts val="479"/>
              </a:spcBef>
              <a:spcAft>
                <a:spcPts val="601"/>
              </a:spcAft>
            </a:pPr>
            <a:endParaRPr lang="sk-SK" dirty="0" smtClean="0">
              <a:solidFill>
                <a:srgbClr val="262626"/>
              </a:solidFill>
              <a:latin typeface="Garamond" pitchFamily="18"/>
            </a:endParaRP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endParaRPr lang="sk-SK" dirty="0">
              <a:solidFill>
                <a:srgbClr val="262626"/>
              </a:solidFill>
              <a:latin typeface="Garamond" pitchFamily="18"/>
            </a:endParaRP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r>
              <a:rPr lang="sk-SK" dirty="0" smtClean="0">
                <a:solidFill>
                  <a:srgbClr val="262626"/>
                </a:solidFill>
                <a:latin typeface="+mj-lt"/>
              </a:rPr>
              <a:t>4</a:t>
            </a:r>
            <a:r>
              <a:rPr lang="fr-FR" dirty="0" smtClean="0">
                <a:solidFill>
                  <a:srgbClr val="262626"/>
                </a:solidFill>
                <a:latin typeface="+mj-lt"/>
              </a:rPr>
              <a:t>. </a:t>
            </a:r>
            <a:r>
              <a:rPr lang="fr-FR" dirty="0">
                <a:solidFill>
                  <a:srgbClr val="262626"/>
                </a:solidFill>
                <a:latin typeface="+mj-lt"/>
              </a:rPr>
              <a:t>Študijná cesta a medzinárodná výmena skúseností</a:t>
            </a:r>
          </a:p>
          <a:p>
            <a:pPr lvl="0"/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endParaRPr lang="sk-SK" dirty="0" smtClean="0">
              <a:solidFill>
                <a:srgbClr val="262626"/>
              </a:solidFill>
              <a:latin typeface="+mj-lt"/>
              <a:ea typeface="Microsoft YaHei" pitchFamily="2"/>
              <a:cs typeface="Mangal" pitchFamily="2"/>
            </a:endParaRP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r>
              <a:rPr lang="sk-SK" dirty="0" smtClean="0">
                <a:solidFill>
                  <a:srgbClr val="262626"/>
                </a:solidFill>
                <a:latin typeface="+mj-lt"/>
                <a:ea typeface="Microsoft YaHei" pitchFamily="2"/>
                <a:cs typeface="Mangal" pitchFamily="2"/>
              </a:rPr>
              <a:t>Príklady </a:t>
            </a:r>
            <a:r>
              <a:rPr lang="sk-SK" dirty="0">
                <a:solidFill>
                  <a:srgbClr val="262626"/>
                </a:solidFill>
                <a:latin typeface="+mj-lt"/>
                <a:ea typeface="Microsoft YaHei" pitchFamily="2"/>
                <a:cs typeface="Mangal" pitchFamily="2"/>
              </a:rPr>
              <a:t>dobrej praxe</a:t>
            </a: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r>
              <a:rPr lang="sk-SK" i="1" dirty="0" smtClean="0">
                <a:solidFill>
                  <a:srgbClr val="262626"/>
                </a:solidFill>
                <a:latin typeface="+mj-lt"/>
                <a:ea typeface="Microsoft YaHei" pitchFamily="2"/>
                <a:cs typeface="Mangal" pitchFamily="2"/>
              </a:rPr>
              <a:t>LUXEMBURSKO </a:t>
            </a: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endParaRPr lang="sk-SK" dirty="0">
              <a:solidFill>
                <a:srgbClr val="262626"/>
              </a:solidFill>
              <a:latin typeface="+mj-lt"/>
              <a:ea typeface="Microsoft YaHei" pitchFamily="2"/>
              <a:cs typeface="Mangal" pitchFamily="2"/>
            </a:endParaRPr>
          </a:p>
          <a:p>
            <a:pPr lvl="0" algn="ctr">
              <a:spcBef>
                <a:spcPts val="479"/>
              </a:spcBef>
              <a:spcAft>
                <a:spcPts val="601"/>
              </a:spcAft>
            </a:pPr>
            <a:r>
              <a:rPr lang="sk-SK" sz="2000" dirty="0" smtClean="0">
                <a:solidFill>
                  <a:srgbClr val="262626"/>
                </a:solidFill>
                <a:latin typeface="+mj-lt"/>
                <a:ea typeface="Microsoft YaHei" pitchFamily="2"/>
                <a:cs typeface="Mangal" pitchFamily="2"/>
              </a:rPr>
              <a:t>(19.6.2017 – 22.6.2017)</a:t>
            </a:r>
            <a:endParaRPr lang="sk-SK" sz="2000" dirty="0">
              <a:solidFill>
                <a:srgbClr val="262626"/>
              </a:solidFill>
              <a:latin typeface="+mj-lt"/>
              <a:ea typeface="Microsoft YaHei" pitchFamily="2"/>
              <a:cs typeface="Mangal" pitchFamily="2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1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Upper </a:t>
            </a:r>
            <a:r>
              <a:rPr lang="sk-SK" dirty="0" err="1" smtClean="0"/>
              <a:t>Sûre</a:t>
            </a:r>
            <a:r>
              <a:rPr lang="sk-SK" dirty="0" smtClean="0"/>
              <a:t> Nature Park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Picture 2" descr="D:\_Projects\1.Проекти - 14.08.2017\Last mile-08.2017\LM_Implementation\3 semester\LM_Travel and meetings\Luxemburg- 4th meeting\Luxembourg-06.2017\20170621_092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1268725"/>
            <a:ext cx="8207375" cy="51599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96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800" dirty="0"/>
              <a:t>PRÍKLADY DOBREJ PRAXE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 algn="ctr">
              <a:spcBef>
                <a:spcPts val="479"/>
              </a:spcBef>
              <a:spcAft>
                <a:spcPts val="601"/>
              </a:spcAft>
            </a:pPr>
            <a:r>
              <a:rPr lang="fr-FR" dirty="0">
                <a:solidFill>
                  <a:schemeClr val="tx1"/>
                </a:solidFill>
              </a:rPr>
              <a:t>Navštívené príklady:</a:t>
            </a:r>
          </a:p>
          <a:p>
            <a:pPr lvl="0">
              <a:spcBef>
                <a:spcPts val="479"/>
              </a:spcBef>
              <a:spcAft>
                <a:spcPts val="601"/>
              </a:spcAft>
            </a:pPr>
            <a:endParaRPr lang="fr-FR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>
              <a:spcBef>
                <a:spcPts val="479"/>
              </a:spcBef>
              <a:spcAft>
                <a:spcPts val="601"/>
              </a:spcAft>
            </a:pPr>
            <a:r>
              <a:rPr lang="fr-FR" dirty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sk-SK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Nočný jazdec/  </a:t>
            </a:r>
            <a:r>
              <a:rPr lang="sk-SK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Nightrider</a:t>
            </a:r>
            <a:endParaRPr lang="fr-FR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>
              <a:spcBef>
                <a:spcPts val="479"/>
              </a:spcBef>
              <a:spcAft>
                <a:spcPts val="601"/>
              </a:spcAft>
            </a:pPr>
            <a:endParaRPr lang="fr-FR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>
              <a:spcBef>
                <a:spcPts val="479"/>
              </a:spcBef>
              <a:spcAft>
                <a:spcPts val="601"/>
              </a:spcAft>
            </a:pPr>
            <a:r>
              <a:rPr lang="fr-FR" dirty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sk-SK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Bummelbus</a:t>
            </a:r>
            <a:endParaRPr lang="fr-FR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>
              <a:spcBef>
                <a:spcPts val="479"/>
              </a:spcBef>
              <a:spcAft>
                <a:spcPts val="601"/>
              </a:spcAft>
            </a:pPr>
            <a:endParaRPr lang="fr-FR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spcBef>
                <a:spcPts val="479"/>
              </a:spcBef>
              <a:spcAft>
                <a:spcPts val="601"/>
              </a:spcAft>
            </a:pPr>
            <a:r>
              <a:rPr lang="fr-FR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</a:t>
            </a:r>
            <a:r>
              <a:rPr lang="sk-SK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Požičovňa </a:t>
            </a:r>
            <a:r>
              <a:rPr lang="sk-SK" dirty="0">
                <a:solidFill>
                  <a:schemeClr val="tx1"/>
                </a:solidFill>
                <a:cs typeface="Times New Roman" panose="02020603050405020304" pitchFamily="18" charset="0"/>
              </a:rPr>
              <a:t>e-</a:t>
            </a:r>
            <a:r>
              <a:rPr lang="sk-SK" dirty="0" err="1">
                <a:solidFill>
                  <a:schemeClr val="tx1"/>
                </a:solidFill>
                <a:cs typeface="Times New Roman" panose="02020603050405020304" pitchFamily="18" charset="0"/>
              </a:rPr>
              <a:t>bikov</a:t>
            </a:r>
            <a:endParaRPr lang="sk-SK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>
              <a:spcBef>
                <a:spcPts val="479"/>
              </a:spcBef>
              <a:spcAft>
                <a:spcPts val="601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67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71438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NIGHTRIDER</a:t>
            </a:r>
            <a:endParaRPr lang="bg-BG" sz="3200" b="1" dirty="0">
              <a:solidFill>
                <a:srgbClr val="00B05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643050"/>
            <a:ext cx="8207375" cy="4908137"/>
          </a:xfrm>
        </p:spPr>
        <p:txBody>
          <a:bodyPr/>
          <a:lstStyle/>
          <a:p>
            <a:r>
              <a:rPr lang="bg-BG" dirty="0" smtClean="0"/>
              <a:t> </a:t>
            </a:r>
            <a:endParaRPr lang="en-US" b="1" i="1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D:\_Projects\1.Проекти - 14.08.2017\Last mile-08.2017\LM_Implementation\3 semester\LM_Travel and meetings\Luxemburg- 4th meeting\Luxembourg-06.2017\20170620_1004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357298"/>
            <a:ext cx="7143768" cy="5357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636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2378" y="476672"/>
            <a:ext cx="8229600" cy="562074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NIGHTRIDER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endParaRPr lang="sk-SK" dirty="0" smtClean="0"/>
          </a:p>
          <a:p>
            <a:pPr algn="just"/>
            <a:r>
              <a:rPr lang="sk-SK" sz="3100" b="0" dirty="0" smtClean="0">
                <a:solidFill>
                  <a:schemeClr val="tx1"/>
                </a:solidFill>
              </a:rPr>
              <a:t>Prevádzkovateľ: Spoločnosť </a:t>
            </a:r>
            <a:r>
              <a:rPr lang="sk-SK" sz="3100" b="0" dirty="0" err="1" smtClean="0">
                <a:solidFill>
                  <a:schemeClr val="tx1"/>
                </a:solidFill>
              </a:rPr>
              <a:t>Sales</a:t>
            </a:r>
            <a:r>
              <a:rPr lang="sk-SK" sz="3100" b="0" dirty="0" smtClean="0">
                <a:solidFill>
                  <a:schemeClr val="tx1"/>
                </a:solidFill>
              </a:rPr>
              <a:t> – </a:t>
            </a:r>
            <a:r>
              <a:rPr lang="sk-SK" sz="3100" b="0" dirty="0" err="1" smtClean="0">
                <a:solidFill>
                  <a:schemeClr val="tx1"/>
                </a:solidFill>
              </a:rPr>
              <a:t>Lentz</a:t>
            </a:r>
            <a:r>
              <a:rPr lang="sk-SK" sz="3100" b="0" dirty="0" smtClean="0">
                <a:solidFill>
                  <a:schemeClr val="tx1"/>
                </a:solidFill>
              </a:rPr>
              <a:t> – líder v oblasti mobility a dopravy</a:t>
            </a:r>
          </a:p>
          <a:p>
            <a:pPr algn="just"/>
            <a:endParaRPr lang="sk-SK" sz="3100" b="0" dirty="0" smtClean="0">
              <a:solidFill>
                <a:schemeClr val="tx1"/>
              </a:solidFill>
            </a:endParaRPr>
          </a:p>
          <a:p>
            <a:pPr algn="just"/>
            <a:r>
              <a:rPr lang="sk-SK" sz="3100" dirty="0" smtClean="0">
                <a:solidFill>
                  <a:schemeClr val="tx1"/>
                </a:solidFill>
              </a:rPr>
              <a:t>Cieľ:</a:t>
            </a:r>
          </a:p>
          <a:p>
            <a:pPr algn="just"/>
            <a:r>
              <a:rPr lang="sk-SK" sz="3100" b="0" i="1" dirty="0">
                <a:solidFill>
                  <a:schemeClr val="tx1"/>
                </a:solidFill>
              </a:rPr>
              <a:t>Z</a:t>
            </a:r>
            <a:r>
              <a:rPr lang="sk-SK" sz="3100" b="0" i="1" dirty="0" smtClean="0">
                <a:solidFill>
                  <a:schemeClr val="tx1"/>
                </a:solidFill>
              </a:rPr>
              <a:t>nížiť </a:t>
            </a:r>
            <a:r>
              <a:rPr lang="sk-SK" sz="3100" b="0" i="1" dirty="0">
                <a:solidFill>
                  <a:schemeClr val="tx1"/>
                </a:solidFill>
              </a:rPr>
              <a:t>riziko víkendovej nočnej prevádzky a zároveň stimulovať využívanie verejnej </a:t>
            </a:r>
            <a:r>
              <a:rPr lang="sk-SK" sz="3100" b="0" i="1" dirty="0" smtClean="0">
                <a:solidFill>
                  <a:schemeClr val="tx1"/>
                </a:solidFill>
              </a:rPr>
              <a:t>dopravy.</a:t>
            </a:r>
            <a:endParaRPr lang="sk-SK" sz="3100" b="0" i="1" dirty="0">
              <a:solidFill>
                <a:schemeClr val="tx1"/>
              </a:solidFill>
            </a:endParaRPr>
          </a:p>
          <a:p>
            <a:pPr algn="just"/>
            <a:endParaRPr lang="sk-SK" sz="3100" b="0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sk-SK" sz="3100" b="0" dirty="0" smtClean="0">
                <a:solidFill>
                  <a:schemeClr val="tx1"/>
                </a:solidFill>
              </a:rPr>
              <a:t>Funguje od roku 2005, založený </a:t>
            </a:r>
            <a:r>
              <a:rPr lang="sk-SK" sz="3100" b="0" dirty="0">
                <a:solidFill>
                  <a:schemeClr val="tx1"/>
                </a:solidFill>
              </a:rPr>
              <a:t>s </a:t>
            </a:r>
            <a:r>
              <a:rPr lang="sk-SK" sz="3100" b="0" dirty="0" smtClean="0">
                <a:solidFill>
                  <a:schemeClr val="tx1"/>
                </a:solidFill>
              </a:rPr>
              <a:t>podporou Ministerstva dopravy</a:t>
            </a:r>
            <a:endParaRPr lang="sk-SK" sz="3100" b="0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endParaRPr lang="sk-SK" sz="3100" b="0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sk-SK" sz="3100" b="0" dirty="0">
                <a:solidFill>
                  <a:schemeClr val="tx1"/>
                </a:solidFill>
              </a:rPr>
              <a:t>Pôsobí v celom </a:t>
            </a:r>
            <a:r>
              <a:rPr lang="sk-SK" sz="3100" b="0" dirty="0" smtClean="0">
                <a:solidFill>
                  <a:schemeClr val="tx1"/>
                </a:solidFill>
              </a:rPr>
              <a:t>Luxembursku</a:t>
            </a:r>
            <a:endParaRPr lang="sk-SK" sz="3100" b="0" dirty="0">
              <a:solidFill>
                <a:schemeClr val="tx1"/>
              </a:solidFill>
            </a:endParaRPr>
          </a:p>
          <a:p>
            <a:pPr algn="just"/>
            <a:endParaRPr lang="sk-SK" sz="3100" b="0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sk-SK" sz="3100" b="0" dirty="0" smtClean="0">
                <a:solidFill>
                  <a:schemeClr val="tx1"/>
                </a:solidFill>
              </a:rPr>
              <a:t>Prevádzka</a:t>
            </a:r>
            <a:r>
              <a:rPr lang="sk-SK" sz="3100" b="0" dirty="0">
                <a:solidFill>
                  <a:schemeClr val="tx1"/>
                </a:solidFill>
              </a:rPr>
              <a:t>: 18:00 – 05:00 cez </a:t>
            </a:r>
            <a:r>
              <a:rPr lang="sk-SK" sz="3100" b="0" dirty="0" smtClean="0">
                <a:solidFill>
                  <a:schemeClr val="tx1"/>
                </a:solidFill>
              </a:rPr>
              <a:t>víkend</a:t>
            </a:r>
          </a:p>
          <a:p>
            <a:pPr algn="just"/>
            <a:endParaRPr lang="sk-SK" sz="3100" b="0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sk-SK" sz="3100" b="0" dirty="0">
                <a:solidFill>
                  <a:schemeClr val="tx1"/>
                </a:solidFill>
              </a:rPr>
              <a:t>40 000 pasažierov </a:t>
            </a:r>
            <a:r>
              <a:rPr lang="sk-SK" sz="3100" b="0" dirty="0" smtClean="0">
                <a:solidFill>
                  <a:schemeClr val="tx1"/>
                </a:solidFill>
              </a:rPr>
              <a:t>ročne, </a:t>
            </a:r>
            <a:r>
              <a:rPr lang="sk-SK" sz="3100" b="0" dirty="0">
                <a:solidFill>
                  <a:schemeClr val="tx1"/>
                </a:solidFill>
              </a:rPr>
              <a:t>cca 450 000 prepravených pasažierov od spustenia </a:t>
            </a:r>
          </a:p>
          <a:p>
            <a:pPr algn="just"/>
            <a:endParaRPr lang="sk-SK" sz="3100" b="0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endParaRPr lang="sk-SK" sz="3100" b="0" dirty="0">
              <a:solidFill>
                <a:schemeClr val="tx1"/>
              </a:solidFill>
            </a:endParaRPr>
          </a:p>
          <a:p>
            <a:pPr algn="just"/>
            <a:r>
              <a:rPr lang="sk-SK" sz="3100" dirty="0" smtClean="0">
                <a:solidFill>
                  <a:schemeClr val="tx1"/>
                </a:solidFill>
              </a:rPr>
              <a:t>Plusy: </a:t>
            </a:r>
            <a:endParaRPr lang="sk-SK" sz="3100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sk-SK" sz="3100" b="0" dirty="0" smtClean="0">
                <a:solidFill>
                  <a:schemeClr val="tx1"/>
                </a:solidFill>
              </a:rPr>
              <a:t>ľahká online registrácia, kontrola dostupnosti a ceny online, potvrdzujúca SMS</a:t>
            </a:r>
          </a:p>
          <a:p>
            <a:pPr marL="342900" indent="-342900" algn="just">
              <a:buFontTx/>
              <a:buChar char="-"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9941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NIGHTRIDER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sk-SK" b="0" dirty="0">
                <a:solidFill>
                  <a:schemeClr val="tx1"/>
                </a:solidFill>
              </a:rPr>
              <a:t>Nočná karta:</a:t>
            </a:r>
          </a:p>
          <a:p>
            <a:pPr marL="342900" indent="-342900" algn="just">
              <a:buFontTx/>
              <a:buChar char="-"/>
            </a:pPr>
            <a:r>
              <a:rPr lang="sk-SK" b="0" dirty="0">
                <a:solidFill>
                  <a:schemeClr val="tx1"/>
                </a:solidFill>
              </a:rPr>
              <a:t>je lokálne podporovaná </a:t>
            </a:r>
            <a:r>
              <a:rPr lang="sk-SK" b="0" dirty="0" smtClean="0">
                <a:solidFill>
                  <a:schemeClr val="tx1"/>
                </a:solidFill>
              </a:rPr>
              <a:t>prepravná </a:t>
            </a:r>
            <a:r>
              <a:rPr lang="sk-SK" b="0" dirty="0">
                <a:solidFill>
                  <a:schemeClr val="tx1"/>
                </a:solidFill>
              </a:rPr>
              <a:t>karta, dohodu o nočnej karte podpísalo </a:t>
            </a:r>
            <a:r>
              <a:rPr lang="sk-SK" b="0" dirty="0" smtClean="0">
                <a:solidFill>
                  <a:schemeClr val="tx1"/>
                </a:solidFill>
              </a:rPr>
              <a:t>viac než </a:t>
            </a:r>
            <a:r>
              <a:rPr lang="sk-SK" b="0" dirty="0">
                <a:solidFill>
                  <a:schemeClr val="tx1"/>
                </a:solidFill>
              </a:rPr>
              <a:t>60 obcí </a:t>
            </a:r>
          </a:p>
          <a:p>
            <a:pPr marL="342900" indent="-342900" algn="just">
              <a:buFontTx/>
              <a:buChar char="-"/>
            </a:pPr>
            <a:r>
              <a:rPr lang="sk-SK" b="0" dirty="0">
                <a:solidFill>
                  <a:schemeClr val="tx1"/>
                </a:solidFill>
              </a:rPr>
              <a:t>obyvatelia obcí, v ktorých je nočná karta k dispozícii, si ju môžu zakúpiť za pevnú cenu a využívať neobmedzene alebo za znížený poplatok </a:t>
            </a:r>
          </a:p>
          <a:p>
            <a:pPr marL="342900" indent="-342900" algn="just">
              <a:buFontTx/>
              <a:buChar char="-"/>
            </a:pPr>
            <a:r>
              <a:rPr lang="sk-SK" b="0" dirty="0">
                <a:solidFill>
                  <a:schemeClr val="tx1"/>
                </a:solidFill>
              </a:rPr>
              <a:t>jedinou podmienkou je, že miesto odchodu alebo miesto určenia cesty musí byť v obci, v ktorej žije držiteľ NC</a:t>
            </a:r>
          </a:p>
          <a:p>
            <a:pPr algn="just">
              <a:spcBef>
                <a:spcPts val="479"/>
              </a:spcBef>
            </a:pPr>
            <a:endParaRPr lang="sk-SK" b="0" dirty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r>
              <a:rPr lang="sk-SK" b="0" dirty="0" smtClean="0">
                <a:solidFill>
                  <a:schemeClr val="tx1"/>
                </a:solidFill>
              </a:rPr>
              <a:t>Cena: </a:t>
            </a:r>
            <a:endParaRPr lang="sk-SK" b="0" dirty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r>
              <a:rPr lang="sk-SK" b="0" dirty="0" smtClean="0">
                <a:solidFill>
                  <a:schemeClr val="tx1"/>
                </a:solidFill>
              </a:rPr>
              <a:t>- stanovená </a:t>
            </a:r>
            <a:r>
              <a:rPr lang="sk-SK" b="0" dirty="0">
                <a:solidFill>
                  <a:schemeClr val="tx1"/>
                </a:solidFill>
              </a:rPr>
              <a:t>individuálne pre každú </a:t>
            </a:r>
            <a:r>
              <a:rPr lang="sk-SK" b="0" dirty="0" smtClean="0">
                <a:solidFill>
                  <a:schemeClr val="tx1"/>
                </a:solidFill>
              </a:rPr>
              <a:t>komunitu</a:t>
            </a:r>
          </a:p>
          <a:p>
            <a:endParaRPr lang="sk-SK" dirty="0"/>
          </a:p>
          <a:p>
            <a:pPr lvl="0" algn="just">
              <a:spcBef>
                <a:spcPts val="479"/>
              </a:spcBef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6921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7157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BUMMELBUS</a:t>
            </a:r>
            <a:endParaRPr lang="bg-BG" sz="3200" b="1" dirty="0">
              <a:solidFill>
                <a:srgbClr val="00B05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643050"/>
            <a:ext cx="8207375" cy="4908137"/>
          </a:xfrm>
        </p:spPr>
        <p:txBody>
          <a:bodyPr/>
          <a:lstStyle/>
          <a:p>
            <a:r>
              <a:rPr lang="bg-BG" dirty="0" smtClean="0"/>
              <a:t> </a:t>
            </a:r>
            <a:endParaRPr lang="en-US" b="1" i="1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D:\_Projects\1.Проекти - 14.08.2017\Last mile-08.2017\LM_Implementation\3 semester\LM_Travel and meetings\Luxemburg- 4th meeting\Luxembourg-06.2017\20170621_1744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85860"/>
            <a:ext cx="7715304" cy="5572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34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BUMMELBUS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32500" lnSpcReduction="20000"/>
          </a:bodyPr>
          <a:lstStyle/>
          <a:p>
            <a:r>
              <a:rPr lang="sk-SK" dirty="0" smtClean="0"/>
              <a:t> </a:t>
            </a:r>
          </a:p>
          <a:p>
            <a:pPr algn="ctr"/>
            <a:r>
              <a:rPr lang="sk-SK" sz="4000" i="1" dirty="0" smtClean="0">
                <a:solidFill>
                  <a:schemeClr val="tx1"/>
                </a:solidFill>
              </a:rPr>
              <a:t>Flexibilná </a:t>
            </a:r>
            <a:r>
              <a:rPr lang="sk-SK" sz="4000" i="1" dirty="0">
                <a:solidFill>
                  <a:schemeClr val="tx1"/>
                </a:solidFill>
              </a:rPr>
              <a:t>autobusová doprava v severnom </a:t>
            </a:r>
            <a:r>
              <a:rPr lang="sk-SK" sz="4000" i="1" dirty="0" smtClean="0">
                <a:solidFill>
                  <a:schemeClr val="tx1"/>
                </a:solidFill>
              </a:rPr>
              <a:t>Luxembursku</a:t>
            </a:r>
          </a:p>
          <a:p>
            <a:endParaRPr lang="sk-SK" sz="4000" b="0" dirty="0">
              <a:solidFill>
                <a:schemeClr val="tx1"/>
              </a:solidFill>
            </a:endParaRPr>
          </a:p>
          <a:p>
            <a:endParaRPr lang="sk-SK" sz="4000" b="0" dirty="0" smtClean="0">
              <a:solidFill>
                <a:schemeClr val="tx1"/>
              </a:solidFill>
            </a:endParaRPr>
          </a:p>
          <a:p>
            <a:pPr algn="just"/>
            <a:r>
              <a:rPr lang="sk-SK" sz="4000" b="0" dirty="0" smtClean="0">
                <a:solidFill>
                  <a:schemeClr val="tx1"/>
                </a:solidFill>
              </a:rPr>
              <a:t>Funguje od </a:t>
            </a:r>
            <a:r>
              <a:rPr lang="sk-SK" sz="4000" b="0" dirty="0">
                <a:solidFill>
                  <a:schemeClr val="tx1"/>
                </a:solidFill>
              </a:rPr>
              <a:t>júla </a:t>
            </a:r>
            <a:r>
              <a:rPr lang="sk-SK" sz="4000" b="0" dirty="0" smtClean="0">
                <a:solidFill>
                  <a:schemeClr val="tx1"/>
                </a:solidFill>
              </a:rPr>
              <a:t>2001, prevádzkovaná neziskovou </a:t>
            </a:r>
            <a:r>
              <a:rPr lang="sk-SK" sz="4000" b="0" dirty="0">
                <a:solidFill>
                  <a:schemeClr val="tx1"/>
                </a:solidFill>
              </a:rPr>
              <a:t>organizáciou </a:t>
            </a:r>
            <a:r>
              <a:rPr lang="sk-SK" sz="4000" b="0" dirty="0" err="1">
                <a:solidFill>
                  <a:schemeClr val="tx1"/>
                </a:solidFill>
              </a:rPr>
              <a:t>Forum</a:t>
            </a:r>
            <a:r>
              <a:rPr lang="sk-SK" sz="4000" b="0" dirty="0">
                <a:solidFill>
                  <a:schemeClr val="tx1"/>
                </a:solidFill>
              </a:rPr>
              <a:t> </a:t>
            </a:r>
            <a:r>
              <a:rPr lang="sk-SK" sz="4000" b="0" dirty="0" err="1">
                <a:solidFill>
                  <a:schemeClr val="tx1"/>
                </a:solidFill>
              </a:rPr>
              <a:t>pour</a:t>
            </a:r>
            <a:r>
              <a:rPr lang="sk-SK" sz="4000" b="0" dirty="0">
                <a:solidFill>
                  <a:schemeClr val="tx1"/>
                </a:solidFill>
              </a:rPr>
              <a:t> </a:t>
            </a:r>
            <a:r>
              <a:rPr lang="sk-SK" sz="4000" b="0" dirty="0" err="1">
                <a:solidFill>
                  <a:schemeClr val="tx1"/>
                </a:solidFill>
              </a:rPr>
              <a:t>l‘emploi</a:t>
            </a:r>
            <a:r>
              <a:rPr lang="sk-SK" sz="4000" b="0" dirty="0">
                <a:solidFill>
                  <a:schemeClr val="tx1"/>
                </a:solidFill>
              </a:rPr>
              <a:t> </a:t>
            </a:r>
            <a:r>
              <a:rPr lang="sk-SK" sz="4000" b="0" dirty="0" err="1">
                <a:solidFill>
                  <a:schemeClr val="tx1"/>
                </a:solidFill>
              </a:rPr>
              <a:t>a.s.b.l</a:t>
            </a:r>
            <a:r>
              <a:rPr lang="sk-SK" sz="4000" b="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sk-SK" sz="4000" b="0" dirty="0">
                <a:solidFill>
                  <a:schemeClr val="tx1"/>
                </a:solidFill>
              </a:rPr>
              <a:t> </a:t>
            </a:r>
          </a:p>
          <a:p>
            <a:pPr algn="just"/>
            <a:r>
              <a:rPr lang="sk-SK" sz="4000" b="0" dirty="0" smtClean="0">
                <a:solidFill>
                  <a:schemeClr val="tx1"/>
                </a:solidFill>
              </a:rPr>
              <a:t>- Projekt je spolufinancovaný Ministerstvom </a:t>
            </a:r>
            <a:r>
              <a:rPr lang="sk-SK" sz="4000" b="0" dirty="0">
                <a:solidFill>
                  <a:schemeClr val="tx1"/>
                </a:solidFill>
              </a:rPr>
              <a:t>práce, zamestnanosti a sociálnej a solidárnej </a:t>
            </a:r>
            <a:r>
              <a:rPr lang="sk-SK" sz="4000" b="0" dirty="0" smtClean="0">
                <a:solidFill>
                  <a:schemeClr val="tx1"/>
                </a:solidFill>
              </a:rPr>
              <a:t>ekonomiky </a:t>
            </a:r>
            <a:r>
              <a:rPr lang="sk-SK" sz="4000" b="0" dirty="0">
                <a:solidFill>
                  <a:schemeClr val="tx1"/>
                </a:solidFill>
              </a:rPr>
              <a:t>(</a:t>
            </a:r>
            <a:r>
              <a:rPr lang="sk-SK" sz="4000" b="0" dirty="0" smtClean="0">
                <a:solidFill>
                  <a:schemeClr val="tx1"/>
                </a:solidFill>
              </a:rPr>
              <a:t>pokrytie </a:t>
            </a:r>
            <a:r>
              <a:rPr lang="sk-SK" sz="4000" b="0" dirty="0">
                <a:solidFill>
                  <a:schemeClr val="tx1"/>
                </a:solidFill>
              </a:rPr>
              <a:t>± 70% </a:t>
            </a:r>
            <a:r>
              <a:rPr lang="sk-SK" sz="4000" b="0" dirty="0" smtClean="0">
                <a:solidFill>
                  <a:schemeClr val="tx1"/>
                </a:solidFill>
              </a:rPr>
              <a:t>výdavkov, </a:t>
            </a:r>
            <a:r>
              <a:rPr lang="sk-SK" sz="4000" b="0" dirty="0" err="1" smtClean="0">
                <a:solidFill>
                  <a:schemeClr val="tx1"/>
                </a:solidFill>
              </a:rPr>
              <a:t>Bummelbus</a:t>
            </a:r>
            <a:r>
              <a:rPr lang="sk-SK" sz="4000" b="0" dirty="0" smtClean="0">
                <a:solidFill>
                  <a:schemeClr val="tx1"/>
                </a:solidFill>
              </a:rPr>
              <a:t> musí pokryť zostávajúce výdavky</a:t>
            </a:r>
            <a:r>
              <a:rPr lang="sk-SK" sz="4000" b="0" dirty="0">
                <a:solidFill>
                  <a:schemeClr val="tx1"/>
                </a:solidFill>
              </a:rPr>
              <a:t>)</a:t>
            </a:r>
          </a:p>
          <a:p>
            <a:pPr algn="just"/>
            <a:endParaRPr lang="sk-SK" sz="4000" b="0" dirty="0">
              <a:solidFill>
                <a:schemeClr val="tx1"/>
              </a:solidFill>
            </a:endParaRPr>
          </a:p>
          <a:p>
            <a:pPr algn="just"/>
            <a:r>
              <a:rPr lang="sk-SK" sz="4000" b="0" dirty="0" smtClean="0">
                <a:solidFill>
                  <a:schemeClr val="tx1"/>
                </a:solidFill>
              </a:rPr>
              <a:t>- Operuje </a:t>
            </a:r>
            <a:r>
              <a:rPr lang="sk-SK" sz="4000" b="0" dirty="0">
                <a:solidFill>
                  <a:schemeClr val="tx1"/>
                </a:solidFill>
              </a:rPr>
              <a:t>vo väčšine severných samospráv na severe </a:t>
            </a:r>
            <a:r>
              <a:rPr lang="sk-SK" sz="4000" b="0" dirty="0" smtClean="0">
                <a:solidFill>
                  <a:schemeClr val="tx1"/>
                </a:solidFill>
              </a:rPr>
              <a:t>Luxemburska a slúži najmä obyvateľom zapojených obcí</a:t>
            </a:r>
          </a:p>
          <a:p>
            <a:pPr algn="just"/>
            <a:endParaRPr lang="sk-SK" sz="4000" b="0" dirty="0">
              <a:solidFill>
                <a:schemeClr val="tx1"/>
              </a:solidFill>
            </a:endParaRPr>
          </a:p>
          <a:p>
            <a:pPr algn="just"/>
            <a:r>
              <a:rPr lang="sk-SK" sz="4000" b="0" dirty="0" smtClean="0">
                <a:solidFill>
                  <a:schemeClr val="tx1"/>
                </a:solidFill>
              </a:rPr>
              <a:t>- Mimoriadne vhodný typ dopravy </a:t>
            </a:r>
            <a:r>
              <a:rPr lang="sk-SK" sz="4000" b="0" dirty="0">
                <a:solidFill>
                  <a:schemeClr val="tx1"/>
                </a:solidFill>
              </a:rPr>
              <a:t>pre deti (59 %), osoby s obmedzenou pohyblivosťou a pod. </a:t>
            </a:r>
          </a:p>
          <a:p>
            <a:pPr algn="just"/>
            <a:endParaRPr lang="sk-SK" sz="4000" b="0" dirty="0" smtClean="0">
              <a:solidFill>
                <a:schemeClr val="tx1"/>
              </a:solidFill>
            </a:endParaRPr>
          </a:p>
          <a:p>
            <a:pPr algn="just"/>
            <a:endParaRPr lang="sk-SK" sz="4000" b="0" dirty="0">
              <a:solidFill>
                <a:schemeClr val="tx1"/>
              </a:solidFill>
            </a:endParaRPr>
          </a:p>
          <a:p>
            <a:pPr algn="just"/>
            <a:r>
              <a:rPr lang="sk-SK" sz="4000" dirty="0" smtClean="0">
                <a:solidFill>
                  <a:schemeClr val="tx1"/>
                </a:solidFill>
              </a:rPr>
              <a:t>Prevádzková doba: </a:t>
            </a:r>
          </a:p>
          <a:p>
            <a:pPr algn="just"/>
            <a:endParaRPr lang="sk-SK" sz="4000" b="0" dirty="0" smtClean="0">
              <a:solidFill>
                <a:schemeClr val="tx1"/>
              </a:solidFill>
            </a:endParaRPr>
          </a:p>
          <a:p>
            <a:pPr algn="just"/>
            <a:r>
              <a:rPr lang="sk-SK" sz="4000" b="0" dirty="0" smtClean="0">
                <a:solidFill>
                  <a:schemeClr val="tx1"/>
                </a:solidFill>
              </a:rPr>
              <a:t>PON – PIA: </a:t>
            </a:r>
            <a:r>
              <a:rPr lang="sk-SK" sz="4000" b="0" dirty="0">
                <a:solidFill>
                  <a:schemeClr val="tx1"/>
                </a:solidFill>
              </a:rPr>
              <a:t>06:30 -</a:t>
            </a:r>
            <a:r>
              <a:rPr lang="sk-SK" sz="4000" b="0" dirty="0" smtClean="0">
                <a:solidFill>
                  <a:schemeClr val="tx1"/>
                </a:solidFill>
              </a:rPr>
              <a:t>21:15, SOB: 06:30 </a:t>
            </a:r>
            <a:r>
              <a:rPr lang="sk-SK" sz="4000" b="0" dirty="0">
                <a:solidFill>
                  <a:schemeClr val="tx1"/>
                </a:solidFill>
              </a:rPr>
              <a:t>-17: </a:t>
            </a:r>
            <a:r>
              <a:rPr lang="sk-SK" sz="4000" b="0" dirty="0" smtClean="0">
                <a:solidFill>
                  <a:schemeClr val="tx1"/>
                </a:solidFill>
              </a:rPr>
              <a:t>15, rezervácia (</a:t>
            </a:r>
            <a:r>
              <a:rPr lang="sk-SK" sz="4000" b="0" dirty="0" err="1" smtClean="0">
                <a:solidFill>
                  <a:schemeClr val="tx1"/>
                </a:solidFill>
              </a:rPr>
              <a:t>Call</a:t>
            </a:r>
            <a:r>
              <a:rPr lang="sk-SK" sz="4000" b="0" dirty="0" smtClean="0">
                <a:solidFill>
                  <a:schemeClr val="tx1"/>
                </a:solidFill>
              </a:rPr>
              <a:t> centrum) PON </a:t>
            </a:r>
            <a:r>
              <a:rPr lang="sk-SK" sz="4000" b="0" dirty="0">
                <a:solidFill>
                  <a:schemeClr val="tx1"/>
                </a:solidFill>
              </a:rPr>
              <a:t>– PIA: </a:t>
            </a:r>
            <a:r>
              <a:rPr lang="sk-SK" sz="4000" b="0" dirty="0" smtClean="0">
                <a:solidFill>
                  <a:schemeClr val="tx1"/>
                </a:solidFill>
              </a:rPr>
              <a:t>08:80 - 18:00</a:t>
            </a:r>
          </a:p>
          <a:p>
            <a:pPr algn="just"/>
            <a:endParaRPr lang="sk-SK" sz="4000" b="0" dirty="0">
              <a:solidFill>
                <a:schemeClr val="tx1"/>
              </a:solidFill>
            </a:endParaRPr>
          </a:p>
          <a:p>
            <a:pPr algn="just"/>
            <a:r>
              <a:rPr lang="sk-SK" sz="4000" dirty="0" smtClean="0">
                <a:solidFill>
                  <a:schemeClr val="tx1"/>
                </a:solidFill>
              </a:rPr>
              <a:t>Cestovné: </a:t>
            </a:r>
            <a:r>
              <a:rPr lang="sk-SK" sz="4000" b="0" dirty="0" smtClean="0">
                <a:solidFill>
                  <a:schemeClr val="tx1"/>
                </a:solidFill>
              </a:rPr>
              <a:t>rozdelené do pásiem</a:t>
            </a:r>
          </a:p>
          <a:p>
            <a:pPr algn="just"/>
            <a:endParaRPr lang="sk-SK" sz="4000" b="0" dirty="0" smtClean="0">
              <a:solidFill>
                <a:schemeClr val="tx1"/>
              </a:solidFill>
            </a:endParaRPr>
          </a:p>
          <a:p>
            <a:pPr algn="just"/>
            <a:endParaRPr lang="sk-SK" sz="4000" b="0" dirty="0" smtClean="0">
              <a:solidFill>
                <a:schemeClr val="tx1"/>
              </a:solidFill>
            </a:endParaRPr>
          </a:p>
          <a:p>
            <a:pPr algn="just"/>
            <a:r>
              <a:rPr lang="sk-SK" sz="4000" dirty="0" smtClean="0">
                <a:solidFill>
                  <a:schemeClr val="tx1"/>
                </a:solidFill>
              </a:rPr>
              <a:t>Potenciál využitia </a:t>
            </a:r>
            <a:r>
              <a:rPr lang="sk-SK" sz="4000" b="0" dirty="0" smtClean="0">
                <a:solidFill>
                  <a:schemeClr val="tx1"/>
                </a:solidFill>
              </a:rPr>
              <a:t>– </a:t>
            </a:r>
            <a:r>
              <a:rPr lang="sk-SK" sz="4000" b="0" dirty="0">
                <a:solidFill>
                  <a:schemeClr val="tx1"/>
                </a:solidFill>
              </a:rPr>
              <a:t>turistický </a:t>
            </a:r>
            <a:r>
              <a:rPr lang="sk-SK" sz="4000" b="0" dirty="0" smtClean="0">
                <a:solidFill>
                  <a:schemeClr val="tx1"/>
                </a:solidFill>
              </a:rPr>
              <a:t>ruch</a:t>
            </a:r>
            <a:endParaRPr lang="sk-SK" sz="4000" b="0" dirty="0">
              <a:solidFill>
                <a:schemeClr val="tx1"/>
              </a:solidFill>
            </a:endParaRPr>
          </a:p>
          <a:p>
            <a:pPr algn="just"/>
            <a:endParaRPr lang="sk-SK" dirty="0"/>
          </a:p>
          <a:p>
            <a:pPr marL="342900" indent="-342900">
              <a:buFontTx/>
              <a:buChar char="-"/>
            </a:pPr>
            <a:endParaRPr lang="sk-SK" b="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b="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4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BUMMELBUS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0"/>
          </p:nvPr>
        </p:nvSpPr>
        <p:spPr>
          <a:xfrm>
            <a:off x="683568" y="1124744"/>
            <a:ext cx="8207375" cy="5183187"/>
          </a:xfrm>
        </p:spPr>
        <p:txBody>
          <a:bodyPr>
            <a:normAutofit fontScale="47500" lnSpcReduction="20000"/>
          </a:bodyPr>
          <a:lstStyle/>
          <a:p>
            <a:pPr algn="ctr"/>
            <a:endParaRPr lang="sk-SK" dirty="0" smtClean="0"/>
          </a:p>
          <a:p>
            <a:pPr algn="ctr"/>
            <a:r>
              <a:rPr lang="sk-SK" sz="3800" i="1" dirty="0" smtClean="0">
                <a:solidFill>
                  <a:schemeClr val="tx1"/>
                </a:solidFill>
              </a:rPr>
              <a:t>Nábor </a:t>
            </a:r>
            <a:r>
              <a:rPr lang="sk-SK" sz="3800" i="1" dirty="0">
                <a:solidFill>
                  <a:schemeClr val="tx1"/>
                </a:solidFill>
              </a:rPr>
              <a:t>šoférov</a:t>
            </a:r>
          </a:p>
          <a:p>
            <a:pPr algn="just"/>
            <a:r>
              <a:rPr lang="sk-SK" sz="3800" b="0" dirty="0">
                <a:solidFill>
                  <a:schemeClr val="tx1"/>
                </a:solidFill>
              </a:rPr>
              <a:t>Podmienky:</a:t>
            </a: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-  Registrácia v Národnom registri </a:t>
            </a:r>
            <a:r>
              <a:rPr lang="sk-SK" sz="3800" b="0" dirty="0">
                <a:solidFill>
                  <a:schemeClr val="tx1"/>
                </a:solidFill>
              </a:rPr>
              <a:t>zamestnanosti ADEM (aspoň 3 mesiace </a:t>
            </a:r>
            <a:r>
              <a:rPr lang="sk-SK" sz="3800" b="0" dirty="0" smtClean="0">
                <a:solidFill>
                  <a:schemeClr val="tx1"/>
                </a:solidFill>
              </a:rPr>
              <a:t>)</a:t>
            </a:r>
            <a:endParaRPr lang="sk-SK" sz="3800" b="0" dirty="0">
              <a:solidFill>
                <a:schemeClr val="tx1"/>
              </a:solidFill>
            </a:endParaRP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-  Čistý register </a:t>
            </a:r>
            <a:r>
              <a:rPr lang="sk-SK" sz="3800" b="0" dirty="0">
                <a:solidFill>
                  <a:schemeClr val="tx1"/>
                </a:solidFill>
              </a:rPr>
              <a:t>trestov</a:t>
            </a: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- Znalosť </a:t>
            </a:r>
            <a:r>
              <a:rPr lang="sk-SK" sz="3800" b="0" dirty="0">
                <a:solidFill>
                  <a:schemeClr val="tx1"/>
                </a:solidFill>
              </a:rPr>
              <a:t>jedného z troch národných </a:t>
            </a:r>
            <a:r>
              <a:rPr lang="sk-SK" sz="3800" b="0" dirty="0" smtClean="0">
                <a:solidFill>
                  <a:schemeClr val="tx1"/>
                </a:solidFill>
              </a:rPr>
              <a:t>jazykov (luxemburčina/ francúzština/   nemčina)</a:t>
            </a:r>
            <a:endParaRPr lang="sk-SK" sz="3800" b="0" dirty="0">
              <a:solidFill>
                <a:schemeClr val="tx1"/>
              </a:solidFill>
            </a:endParaRP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-  Vodičský </a:t>
            </a:r>
            <a:r>
              <a:rPr lang="sk-SK" sz="3800" b="0" dirty="0">
                <a:solidFill>
                  <a:schemeClr val="tx1"/>
                </a:solidFill>
              </a:rPr>
              <a:t>preukaz </a:t>
            </a:r>
            <a:endParaRPr lang="sk-SK" sz="3800" b="0" dirty="0" smtClean="0">
              <a:solidFill>
                <a:schemeClr val="tx1"/>
              </a:solidFill>
            </a:endParaRP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-  </a:t>
            </a:r>
            <a:r>
              <a:rPr lang="sk-SK" sz="3800" b="0" dirty="0">
                <a:solidFill>
                  <a:schemeClr val="tx1"/>
                </a:solidFill>
              </a:rPr>
              <a:t>Flexibilita </a:t>
            </a:r>
            <a:r>
              <a:rPr lang="sk-SK" sz="3800" b="0" dirty="0" smtClean="0">
                <a:solidFill>
                  <a:schemeClr val="tx1"/>
                </a:solidFill>
              </a:rPr>
              <a:t>(od </a:t>
            </a:r>
            <a:r>
              <a:rPr lang="sk-SK" sz="3800" b="0" dirty="0">
                <a:solidFill>
                  <a:schemeClr val="tx1"/>
                </a:solidFill>
              </a:rPr>
              <a:t>6:00 do </a:t>
            </a:r>
            <a:r>
              <a:rPr lang="sk-SK" sz="3800" b="0" dirty="0" smtClean="0">
                <a:solidFill>
                  <a:schemeClr val="tx1"/>
                </a:solidFill>
              </a:rPr>
              <a:t>22:00 hod) </a:t>
            </a:r>
            <a:endParaRPr lang="sk-SK" sz="3800" b="0" dirty="0">
              <a:solidFill>
                <a:schemeClr val="tx1"/>
              </a:solidFill>
            </a:endParaRPr>
          </a:p>
          <a:p>
            <a:pPr algn="just"/>
            <a:endParaRPr lang="sk-SK" sz="3800" b="0" dirty="0" smtClean="0">
              <a:solidFill>
                <a:schemeClr val="tx1"/>
              </a:solidFill>
            </a:endParaRP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Zmluva </a:t>
            </a:r>
            <a:r>
              <a:rPr lang="sk-SK" sz="3800" b="0" dirty="0">
                <a:solidFill>
                  <a:schemeClr val="tx1"/>
                </a:solidFill>
              </a:rPr>
              <a:t>na dobu </a:t>
            </a:r>
            <a:r>
              <a:rPr lang="sk-SK" sz="3800" b="0" dirty="0" smtClean="0">
                <a:solidFill>
                  <a:schemeClr val="tx1"/>
                </a:solidFill>
              </a:rPr>
              <a:t>určitú, spolu maximálne na 24 </a:t>
            </a:r>
            <a:r>
              <a:rPr lang="sk-SK" sz="3800" b="0" dirty="0">
                <a:solidFill>
                  <a:schemeClr val="tx1"/>
                </a:solidFill>
              </a:rPr>
              <a:t>mesiacov</a:t>
            </a:r>
          </a:p>
          <a:p>
            <a:pPr algn="just"/>
            <a:endParaRPr lang="sk-SK" sz="3800" b="0" dirty="0">
              <a:solidFill>
                <a:schemeClr val="tx1"/>
              </a:solidFill>
            </a:endParaRPr>
          </a:p>
          <a:p>
            <a:pPr algn="just"/>
            <a:r>
              <a:rPr lang="sk-SK" sz="3800" b="0" dirty="0" smtClean="0">
                <a:solidFill>
                  <a:schemeClr val="tx1"/>
                </a:solidFill>
              </a:rPr>
              <a:t>Zmluva predĺžená po splnení podmienok/kritérií: </a:t>
            </a:r>
          </a:p>
          <a:p>
            <a:pPr algn="just"/>
            <a:endParaRPr lang="sk-SK" sz="3800" b="0" dirty="0" smtClean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sk-SK" sz="3800" b="0" dirty="0" smtClean="0">
                <a:solidFill>
                  <a:schemeClr val="tx1"/>
                </a:solidFill>
              </a:rPr>
              <a:t>Spolupráca v rámci projektu </a:t>
            </a:r>
          </a:p>
          <a:p>
            <a:pPr marL="342900" indent="-342900" algn="just">
              <a:buFontTx/>
              <a:buChar char="-"/>
            </a:pPr>
            <a:r>
              <a:rPr lang="sk-SK" sz="3800" b="0" dirty="0" smtClean="0">
                <a:solidFill>
                  <a:schemeClr val="tx1"/>
                </a:solidFill>
              </a:rPr>
              <a:t>Flexibilita</a:t>
            </a:r>
          </a:p>
          <a:p>
            <a:pPr marL="342900" indent="-342900" algn="just">
              <a:buFontTx/>
              <a:buChar char="-"/>
            </a:pPr>
            <a:r>
              <a:rPr lang="sk-SK" sz="3800" b="0" dirty="0" smtClean="0">
                <a:solidFill>
                  <a:schemeClr val="tx1"/>
                </a:solidFill>
              </a:rPr>
              <a:t>Absencie </a:t>
            </a:r>
          </a:p>
          <a:p>
            <a:pPr marL="342900" indent="-342900" algn="just">
              <a:buFontTx/>
              <a:buChar char="-"/>
            </a:pPr>
            <a:r>
              <a:rPr lang="sk-SK" sz="3800" b="0" dirty="0" smtClean="0">
                <a:solidFill>
                  <a:schemeClr val="tx1"/>
                </a:solidFill>
              </a:rPr>
              <a:t>Snaha o nájdenie zamestnania</a:t>
            </a:r>
            <a:endParaRPr lang="sk-SK" sz="3800" b="0" dirty="0">
              <a:solidFill>
                <a:schemeClr val="tx1"/>
              </a:solidFill>
            </a:endParaRPr>
          </a:p>
          <a:p>
            <a:r>
              <a:rPr lang="sk-SK" b="0" dirty="0">
                <a:solidFill>
                  <a:schemeClr val="tx1"/>
                </a:solidFill>
              </a:rPr>
              <a:t> 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953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chemeClr val="accent3"/>
                </a:solidFill>
              </a:rPr>
              <a:t>E-BIKE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95" y="1484784"/>
            <a:ext cx="8203638" cy="506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24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b="1" dirty="0" smtClean="0">
                <a:solidFill>
                  <a:schemeClr val="accent3"/>
                </a:solidFill>
              </a:rPr>
              <a:t>E-BIKE</a:t>
            </a:r>
            <a:endParaRPr lang="en-GB" sz="3200" b="1" dirty="0">
              <a:solidFill>
                <a:schemeClr val="accent3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spcBef>
                <a:spcPts val="479"/>
              </a:spcBef>
            </a:pPr>
            <a:r>
              <a:rPr lang="sk-SK" i="1" dirty="0">
                <a:solidFill>
                  <a:schemeClr val="tx1"/>
                </a:solidFill>
              </a:rPr>
              <a:t>Štandardizovaný systém prenájmu bicyklov v rôznych obciach </a:t>
            </a:r>
            <a:endParaRPr lang="sk-SK" b="0" dirty="0">
              <a:solidFill>
                <a:schemeClr val="tx1"/>
              </a:solidFill>
            </a:endParaRPr>
          </a:p>
          <a:p>
            <a:pPr lvl="0">
              <a:spcBef>
                <a:spcPts val="479"/>
              </a:spcBef>
            </a:pPr>
            <a:endParaRPr lang="sk-SK" dirty="0" smtClean="0">
              <a:solidFill>
                <a:schemeClr val="tx1"/>
              </a:solidFill>
            </a:endParaRPr>
          </a:p>
          <a:p>
            <a:pPr lvl="0" algn="just">
              <a:spcBef>
                <a:spcPts val="479"/>
              </a:spcBef>
            </a:pPr>
            <a:r>
              <a:rPr lang="sk-SK" dirty="0" smtClean="0">
                <a:solidFill>
                  <a:schemeClr val="tx1"/>
                </a:solidFill>
              </a:rPr>
              <a:t>Cieľ</a:t>
            </a:r>
            <a:r>
              <a:rPr lang="sk-SK" dirty="0">
                <a:solidFill>
                  <a:schemeClr val="tx1"/>
                </a:solidFill>
              </a:rPr>
              <a:t>: </a:t>
            </a:r>
          </a:p>
          <a:p>
            <a:pPr lvl="0" algn="just">
              <a:spcBef>
                <a:spcPts val="479"/>
              </a:spcBef>
            </a:pPr>
            <a:r>
              <a:rPr lang="sk-SK" b="0" i="1" dirty="0">
                <a:solidFill>
                  <a:schemeClr val="tx1"/>
                </a:solidFill>
              </a:rPr>
              <a:t>Umožniť turistom lepšie objavovať región a zároveň prezentovať nové a čisté formy </a:t>
            </a:r>
            <a:r>
              <a:rPr lang="sk-SK" b="0" i="1" dirty="0" smtClean="0">
                <a:solidFill>
                  <a:schemeClr val="tx1"/>
                </a:solidFill>
              </a:rPr>
              <a:t>mobility</a:t>
            </a:r>
          </a:p>
          <a:p>
            <a:pPr lvl="0" algn="just">
              <a:spcBef>
                <a:spcPts val="479"/>
              </a:spcBef>
            </a:pPr>
            <a:endParaRPr lang="sk-SK" b="0" i="1" dirty="0" smtClean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r>
              <a:rPr lang="sk-SK" dirty="0">
                <a:solidFill>
                  <a:schemeClr val="tx1"/>
                </a:solidFill>
              </a:rPr>
              <a:t>Cieľová skupina</a:t>
            </a:r>
            <a:r>
              <a:rPr lang="sk-SK" b="0" dirty="0">
                <a:solidFill>
                  <a:schemeClr val="tx1"/>
                </a:solidFill>
              </a:rPr>
              <a:t>: </a:t>
            </a:r>
            <a:r>
              <a:rPr lang="sk-SK" b="0" i="1" dirty="0">
                <a:solidFill>
                  <a:schemeClr val="tx1"/>
                </a:solidFill>
              </a:rPr>
              <a:t>turisti</a:t>
            </a:r>
          </a:p>
          <a:p>
            <a:pPr lvl="0" algn="just">
              <a:spcBef>
                <a:spcPts val="479"/>
              </a:spcBef>
            </a:pPr>
            <a:endParaRPr lang="sk-SK" b="0" i="1" dirty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r>
              <a:rPr lang="sk-SK" b="0" dirty="0" smtClean="0">
                <a:solidFill>
                  <a:schemeClr val="tx1"/>
                </a:solidFill>
              </a:rPr>
              <a:t>- Projekt </a:t>
            </a:r>
            <a:r>
              <a:rPr lang="sk-SK" b="0" dirty="0">
                <a:solidFill>
                  <a:schemeClr val="tx1"/>
                </a:solidFill>
              </a:rPr>
              <a:t>spolupráce medzi dvoma regiónmi </a:t>
            </a:r>
            <a:r>
              <a:rPr lang="sk-SK" b="0" dirty="0" smtClean="0">
                <a:solidFill>
                  <a:schemeClr val="tx1"/>
                </a:solidFill>
              </a:rPr>
              <a:t>(Prírodný </a:t>
            </a:r>
            <a:r>
              <a:rPr lang="sk-SK" b="0" dirty="0">
                <a:solidFill>
                  <a:schemeClr val="tx1"/>
                </a:solidFill>
              </a:rPr>
              <a:t>park Upper </a:t>
            </a:r>
            <a:r>
              <a:rPr lang="sk-SK" b="0" dirty="0" err="1">
                <a:solidFill>
                  <a:schemeClr val="tx1"/>
                </a:solidFill>
              </a:rPr>
              <a:t>Sûre</a:t>
            </a:r>
            <a:r>
              <a:rPr lang="sk-SK" b="0" dirty="0">
                <a:solidFill>
                  <a:schemeClr val="tx1"/>
                </a:solidFill>
              </a:rPr>
              <a:t> a </a:t>
            </a:r>
            <a:r>
              <a:rPr lang="sk-SK" b="0" dirty="0" smtClean="0">
                <a:solidFill>
                  <a:schemeClr val="tx1"/>
                </a:solidFill>
              </a:rPr>
              <a:t>obec </a:t>
            </a:r>
            <a:r>
              <a:rPr lang="sk-SK" b="0" dirty="0" err="1" smtClean="0">
                <a:solidFill>
                  <a:schemeClr val="tx1"/>
                </a:solidFill>
              </a:rPr>
              <a:t>Wiltz</a:t>
            </a:r>
            <a:r>
              <a:rPr lang="sk-SK" b="0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just">
              <a:spcBef>
                <a:spcPts val="479"/>
              </a:spcBef>
              <a:buFontTx/>
              <a:buChar char="-"/>
            </a:pPr>
            <a:r>
              <a:rPr lang="sk-SK" b="0" dirty="0" smtClean="0">
                <a:solidFill>
                  <a:schemeClr val="tx1"/>
                </a:solidFill>
              </a:rPr>
              <a:t>3 </a:t>
            </a:r>
            <a:r>
              <a:rPr lang="sk-SK" b="0" dirty="0">
                <a:solidFill>
                  <a:schemeClr val="tx1"/>
                </a:solidFill>
              </a:rPr>
              <a:t>partneri: </a:t>
            </a:r>
            <a:r>
              <a:rPr lang="sk-SK" b="0" dirty="0" smtClean="0">
                <a:solidFill>
                  <a:schemeClr val="tx1"/>
                </a:solidFill>
              </a:rPr>
              <a:t>obec </a:t>
            </a:r>
            <a:r>
              <a:rPr lang="sk-SK" b="0" dirty="0" err="1" smtClean="0">
                <a:solidFill>
                  <a:schemeClr val="tx1"/>
                </a:solidFill>
              </a:rPr>
              <a:t>Wiltz</a:t>
            </a:r>
            <a:r>
              <a:rPr lang="sk-SK" b="0" dirty="0">
                <a:solidFill>
                  <a:schemeClr val="tx1"/>
                </a:solidFill>
              </a:rPr>
              <a:t>, Park Upper </a:t>
            </a:r>
            <a:r>
              <a:rPr lang="sk-SK" b="0" dirty="0" err="1">
                <a:solidFill>
                  <a:schemeClr val="tx1"/>
                </a:solidFill>
              </a:rPr>
              <a:t>Sûre</a:t>
            </a:r>
            <a:r>
              <a:rPr lang="sk-SK" b="0" dirty="0">
                <a:solidFill>
                  <a:schemeClr val="tx1"/>
                </a:solidFill>
              </a:rPr>
              <a:t> a CIGR </a:t>
            </a:r>
            <a:r>
              <a:rPr lang="sk-SK" b="0" dirty="0" err="1">
                <a:solidFill>
                  <a:schemeClr val="tx1"/>
                </a:solidFill>
              </a:rPr>
              <a:t>Wiltz</a:t>
            </a:r>
            <a:r>
              <a:rPr lang="sk-SK" b="0" dirty="0">
                <a:solidFill>
                  <a:schemeClr val="tx1"/>
                </a:solidFill>
              </a:rPr>
              <a:t> - technická podpora </a:t>
            </a:r>
            <a:endParaRPr lang="sk-SK" b="0" dirty="0" smtClean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endParaRPr lang="sk-SK" b="0" dirty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r>
              <a:rPr lang="sk-SK" b="0" dirty="0" smtClean="0">
                <a:solidFill>
                  <a:schemeClr val="tx1"/>
                </a:solidFill>
              </a:rPr>
              <a:t>100 </a:t>
            </a:r>
            <a:r>
              <a:rPr lang="sk-SK" b="0" dirty="0">
                <a:solidFill>
                  <a:schemeClr val="tx1"/>
                </a:solidFill>
              </a:rPr>
              <a:t>% podporený zo strany štátu</a:t>
            </a:r>
          </a:p>
          <a:p>
            <a:pPr algn="just">
              <a:spcBef>
                <a:spcPts val="479"/>
              </a:spcBef>
            </a:pPr>
            <a:endParaRPr lang="sk-SK" b="0" dirty="0" smtClean="0">
              <a:solidFill>
                <a:schemeClr val="tx1"/>
              </a:solidFill>
            </a:endParaRPr>
          </a:p>
          <a:p>
            <a:pPr algn="just">
              <a:spcBef>
                <a:spcPts val="479"/>
              </a:spcBef>
            </a:pPr>
            <a:endParaRPr lang="sk-SK" b="0" dirty="0">
              <a:solidFill>
                <a:schemeClr val="tx1"/>
              </a:solidFill>
            </a:endParaRPr>
          </a:p>
          <a:p>
            <a:pPr lvl="0" algn="just">
              <a:spcBef>
                <a:spcPts val="479"/>
              </a:spcBef>
            </a:pPr>
            <a:endParaRPr lang="sk-SK" b="0" dirty="0">
              <a:solidFill>
                <a:schemeClr val="tx1"/>
              </a:solidFill>
            </a:endParaRPr>
          </a:p>
          <a:p>
            <a:pPr lvl="0">
              <a:spcBef>
                <a:spcPts val="479"/>
              </a:spcBef>
            </a:pPr>
            <a:endParaRPr lang="sk-SK" b="0" dirty="0">
              <a:solidFill>
                <a:schemeClr val="tx1"/>
              </a:solidFill>
            </a:endParaRPr>
          </a:p>
          <a:p>
            <a:pPr lvl="0">
              <a:spcBef>
                <a:spcPts val="479"/>
              </a:spcBef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63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b="1" dirty="0" smtClean="0">
                <a:solidFill>
                  <a:schemeClr val="accent3"/>
                </a:solidFill>
              </a:rPr>
              <a:t>E-BIKE</a:t>
            </a:r>
            <a:endParaRPr lang="en-GB" sz="3200" b="1" dirty="0">
              <a:solidFill>
                <a:schemeClr val="accent3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>
              <a:spcBef>
                <a:spcPts val="479"/>
              </a:spcBef>
            </a:pPr>
            <a:r>
              <a:rPr lang="sk-SK" sz="2200" b="0" dirty="0" smtClean="0">
                <a:solidFill>
                  <a:schemeClr val="tx1"/>
                </a:solidFill>
              </a:rPr>
              <a:t>Ako to funguje:</a:t>
            </a:r>
          </a:p>
          <a:p>
            <a:pPr marL="342900" lvl="0" indent="-342900">
              <a:spcBef>
                <a:spcPts val="479"/>
              </a:spcBef>
              <a:buFontTx/>
              <a:buChar char="-"/>
            </a:pPr>
            <a:r>
              <a:rPr lang="sk-SK" sz="2200" b="0" dirty="0" smtClean="0">
                <a:solidFill>
                  <a:schemeClr val="tx1"/>
                </a:solidFill>
              </a:rPr>
              <a:t>Požiadate na recepcii o bicykel</a:t>
            </a:r>
          </a:p>
          <a:p>
            <a:pPr marL="342900" lvl="0" indent="-342900">
              <a:spcBef>
                <a:spcPts val="479"/>
              </a:spcBef>
              <a:buFontTx/>
              <a:buChar char="-"/>
            </a:pPr>
            <a:r>
              <a:rPr lang="sk-SK" sz="2200" b="0" dirty="0" smtClean="0">
                <a:solidFill>
                  <a:schemeClr val="tx1"/>
                </a:solidFill>
              </a:rPr>
              <a:t>Vyplníte tlačivo, kópia ID, bezpečnostné inštrukcie, mapa s trasou </a:t>
            </a:r>
          </a:p>
          <a:p>
            <a:pPr lvl="0">
              <a:spcBef>
                <a:spcPts val="479"/>
              </a:spcBef>
            </a:pPr>
            <a:endParaRPr lang="sk-SK" sz="2200" b="0" dirty="0">
              <a:solidFill>
                <a:schemeClr val="tx1"/>
              </a:solidFill>
            </a:endParaRPr>
          </a:p>
          <a:p>
            <a:pPr lvl="0">
              <a:spcBef>
                <a:spcPts val="479"/>
              </a:spcBef>
            </a:pPr>
            <a:r>
              <a:rPr lang="sk-SK" sz="2200" b="0" dirty="0" smtClean="0">
                <a:solidFill>
                  <a:schemeClr val="tx1"/>
                </a:solidFill>
              </a:rPr>
              <a:t>Čo poskytujú:</a:t>
            </a:r>
          </a:p>
          <a:p>
            <a:pPr lvl="0">
              <a:spcBef>
                <a:spcPts val="479"/>
              </a:spcBef>
            </a:pPr>
            <a:r>
              <a:rPr lang="sk-SK" sz="2200" b="0" dirty="0" smtClean="0">
                <a:solidFill>
                  <a:schemeClr val="tx1"/>
                </a:solidFill>
              </a:rPr>
              <a:t>- E – bike, resp. horské bicykle, helmy, mapu s návrhom trasy </a:t>
            </a:r>
          </a:p>
          <a:p>
            <a:pPr lvl="0">
              <a:spcBef>
                <a:spcPts val="479"/>
              </a:spcBef>
            </a:pPr>
            <a:endParaRPr lang="sk-SK" dirty="0" smtClean="0">
              <a:solidFill>
                <a:schemeClr val="tx1"/>
              </a:solidFill>
            </a:endParaRPr>
          </a:p>
          <a:p>
            <a:pPr lvl="0">
              <a:spcBef>
                <a:spcPts val="479"/>
              </a:spcBef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71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200" b="1" dirty="0" smtClean="0">
                <a:solidFill>
                  <a:schemeClr val="accent3"/>
                </a:solidFill>
              </a:rPr>
              <a:t>E-BIKE</a:t>
            </a:r>
            <a:endParaRPr lang="en-GB" sz="3200" b="1" dirty="0">
              <a:solidFill>
                <a:schemeClr val="accent3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>
              <a:spcBef>
                <a:spcPts val="479"/>
              </a:spcBef>
            </a:pPr>
            <a:r>
              <a:rPr lang="sk-SK" sz="2200" b="0" dirty="0" smtClean="0">
                <a:solidFill>
                  <a:schemeClr val="tx1"/>
                </a:solidFill>
              </a:rPr>
              <a:t>Problémy:</a:t>
            </a:r>
          </a:p>
          <a:p>
            <a:pPr lvl="0">
              <a:spcBef>
                <a:spcPts val="479"/>
              </a:spcBef>
            </a:pPr>
            <a:endParaRPr lang="sk-SK" sz="2200" b="0" dirty="0" smtClean="0">
              <a:solidFill>
                <a:schemeClr val="tx1"/>
              </a:solidFill>
            </a:endParaRPr>
          </a:p>
          <a:p>
            <a:pPr marL="342900" lvl="0" indent="-342900">
              <a:spcBef>
                <a:spcPts val="479"/>
              </a:spcBef>
              <a:buFontTx/>
              <a:buChar char="-"/>
            </a:pPr>
            <a:r>
              <a:rPr lang="sk-SK" sz="2200" b="0" dirty="0" smtClean="0">
                <a:solidFill>
                  <a:schemeClr val="tx1"/>
                </a:solidFill>
              </a:rPr>
              <a:t>Málo cyklotrás</a:t>
            </a:r>
          </a:p>
          <a:p>
            <a:pPr marL="342900" lvl="0" indent="-342900">
              <a:spcBef>
                <a:spcPts val="479"/>
              </a:spcBef>
              <a:buFontTx/>
              <a:buChar char="-"/>
            </a:pPr>
            <a:r>
              <a:rPr lang="sk-SK" sz="2200" b="0" dirty="0" smtClean="0">
                <a:solidFill>
                  <a:schemeClr val="tx1"/>
                </a:solidFill>
              </a:rPr>
              <a:t>Chýbajúce značenie</a:t>
            </a:r>
          </a:p>
          <a:p>
            <a:pPr marL="342900" lvl="0" indent="-342900">
              <a:spcBef>
                <a:spcPts val="479"/>
              </a:spcBef>
              <a:buFontTx/>
              <a:buChar char="-"/>
            </a:pPr>
            <a:r>
              <a:rPr lang="sk-SK" sz="2200" b="0" dirty="0" smtClean="0">
                <a:solidFill>
                  <a:schemeClr val="tx1"/>
                </a:solidFill>
              </a:rPr>
              <a:t>Technická podpora nie je dostupná aj cez víkend </a:t>
            </a:r>
          </a:p>
          <a:p>
            <a:pPr marL="342900" lvl="0" indent="-342900">
              <a:spcBef>
                <a:spcPts val="479"/>
              </a:spcBef>
              <a:buFontTx/>
              <a:buChar char="-"/>
            </a:pPr>
            <a:endParaRPr lang="sk-SK" b="0" dirty="0" smtClean="0">
              <a:solidFill>
                <a:schemeClr val="tx1"/>
              </a:solidFill>
            </a:endParaRPr>
          </a:p>
          <a:p>
            <a:pPr lvl="0">
              <a:spcBef>
                <a:spcPts val="479"/>
              </a:spcBef>
            </a:pPr>
            <a:endParaRPr lang="fr-FR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800" dirty="0"/>
              <a:t>PRÍKLADY DOBREJ PRAXE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tx1"/>
                </a:solidFill>
              </a:rPr>
              <a:t>Zhrnutie:</a:t>
            </a:r>
          </a:p>
          <a:p>
            <a:r>
              <a:rPr lang="sk-SK" dirty="0"/>
              <a:t> </a:t>
            </a:r>
            <a:endParaRPr lang="sk-SK" dirty="0" smtClean="0"/>
          </a:p>
          <a:p>
            <a:r>
              <a:rPr lang="sk-SK" b="0" dirty="0" smtClean="0">
                <a:solidFill>
                  <a:schemeClr val="tx1"/>
                </a:solidFill>
              </a:rPr>
              <a:t>Luxembursko </a:t>
            </a:r>
          </a:p>
          <a:p>
            <a:r>
              <a:rPr lang="sk-SK" b="0" dirty="0" smtClean="0">
                <a:solidFill>
                  <a:schemeClr val="tx1"/>
                </a:solidFill>
              </a:rPr>
              <a:t>– krajina s dokonale </a:t>
            </a:r>
            <a:r>
              <a:rPr lang="sk-SK" b="0" dirty="0">
                <a:solidFill>
                  <a:schemeClr val="tx1"/>
                </a:solidFill>
              </a:rPr>
              <a:t>vyvinutým systémom verejnej </a:t>
            </a:r>
            <a:r>
              <a:rPr lang="sk-SK" b="0" dirty="0" smtClean="0">
                <a:solidFill>
                  <a:schemeClr val="tx1"/>
                </a:solidFill>
              </a:rPr>
              <a:t>dopravy</a:t>
            </a:r>
          </a:p>
          <a:p>
            <a:r>
              <a:rPr lang="sk-SK" b="0" dirty="0" smtClean="0">
                <a:solidFill>
                  <a:schemeClr val="tx1"/>
                </a:solidFill>
              </a:rPr>
              <a:t>- vysoká </a:t>
            </a:r>
            <a:r>
              <a:rPr lang="sk-SK" b="0" dirty="0">
                <a:solidFill>
                  <a:schemeClr val="tx1"/>
                </a:solidFill>
              </a:rPr>
              <a:t>úroveň štátneho financovania a komunálnej podpory v oblasti FTS </a:t>
            </a:r>
            <a:endParaRPr lang="sk-SK" b="0" dirty="0" smtClean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33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11560" y="4077072"/>
            <a:ext cx="7772400" cy="794519"/>
          </a:xfrm>
        </p:spPr>
        <p:txBody>
          <a:bodyPr/>
          <a:lstStyle/>
          <a:p>
            <a:r>
              <a:rPr lang="sk-SK" dirty="0" smtClean="0"/>
              <a:t>Ďakujem za pozornosť</a:t>
            </a:r>
            <a:r>
              <a:rPr lang="fr-FR" dirty="0" smtClean="0"/>
              <a:t>! 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72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WCARBON_project">
  <a:themeElements>
    <a:clrScheme name="Interreg Europ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WCARBON_project" id="{1BC36875-429B-4B20-B679-9FFA8E178BA3}" vid="{C162A203-9350-40FD-8B2C-DD5A8B27B2E7}"/>
    </a:ext>
  </a:extLst>
</a:theme>
</file>

<file path=ppt/theme/theme2.xml><?xml version="1.0" encoding="utf-8"?>
<a:theme xmlns:a="http://schemas.openxmlformats.org/drawingml/2006/main" name="CONTENT page">
  <a:themeElements>
    <a:clrScheme name="Interreg Europ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WCARBON_project" id="{1BC36875-429B-4B20-B679-9FFA8E178BA3}" vid="{24AF4820-F449-4725-B0EA-E09BCD56EF8F}"/>
    </a:ext>
  </a:extLst>
</a:theme>
</file>

<file path=ppt/theme/theme3.xml><?xml version="1.0" encoding="utf-8"?>
<a:theme xmlns:a="http://schemas.openxmlformats.org/drawingml/2006/main" name="IMAGE">
  <a:themeElements>
    <a:clrScheme name="Interreg Europ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WCARBON_project" id="{1BC36875-429B-4B20-B679-9FFA8E178BA3}" vid="{DDBD4519-E47D-4274-B89E-D7B06CD5E408}"/>
    </a:ext>
  </a:extLst>
</a:theme>
</file>

<file path=ppt/theme/theme4.xml><?xml version="1.0" encoding="utf-8"?>
<a:theme xmlns:a="http://schemas.openxmlformats.org/drawingml/2006/main" name="BLOCK page ">
  <a:themeElements>
    <a:clrScheme name="Interreg Europ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WCARBON_project" id="{1BC36875-429B-4B20-B679-9FFA8E178BA3}" vid="{88885CF5-7D26-40F7-A7B8-4E4B6963A81D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LOWCARBON_project</Template>
  <TotalTime>786</TotalTime>
  <Words>447</Words>
  <Application>Microsoft Office PowerPoint</Application>
  <PresentationFormat>Prezentácia na obrazovke (4:3)</PresentationFormat>
  <Paragraphs>148</Paragraphs>
  <Slides>16</Slides>
  <Notes>15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4</vt:i4>
      </vt:variant>
      <vt:variant>
        <vt:lpstr>Nadpisy snímok</vt:lpstr>
      </vt:variant>
      <vt:variant>
        <vt:i4>16</vt:i4>
      </vt:variant>
    </vt:vector>
  </HeadingPairs>
  <TitlesOfParts>
    <vt:vector size="29" baseType="lpstr">
      <vt:lpstr>Microsoft YaHei</vt:lpstr>
      <vt:lpstr>Arial</vt:lpstr>
      <vt:lpstr>Calibri</vt:lpstr>
      <vt:lpstr>Courier New</vt:lpstr>
      <vt:lpstr>Garamond</vt:lpstr>
      <vt:lpstr>Mangal</vt:lpstr>
      <vt:lpstr>Times New Roman</vt:lpstr>
      <vt:lpstr>Webdings</vt:lpstr>
      <vt:lpstr>Wingdings</vt:lpstr>
      <vt:lpstr>LOWCARBON_project</vt:lpstr>
      <vt:lpstr>CONTENT page</vt:lpstr>
      <vt:lpstr>IMAGE</vt:lpstr>
      <vt:lpstr>BLOCK page </vt:lpstr>
      <vt:lpstr>PRÍKLADY DOBREJ PRAXE</vt:lpstr>
      <vt:lpstr>PRÍKLADY DOBREJ PRAXE</vt:lpstr>
      <vt:lpstr>Upper Sûre Nature Park </vt:lpstr>
      <vt:lpstr>PRÍKLADY DOBREJ PRAXE</vt:lpstr>
      <vt:lpstr>NIGHTRIDER</vt:lpstr>
      <vt:lpstr>NIGHTRIDER</vt:lpstr>
      <vt:lpstr>NIGHTRIDER</vt:lpstr>
      <vt:lpstr>BUMMELBUS</vt:lpstr>
      <vt:lpstr>BUMMELBUS</vt:lpstr>
      <vt:lpstr>BUMMELBUS</vt:lpstr>
      <vt:lpstr>E-BIKE</vt:lpstr>
      <vt:lpstr>E-BIKE</vt:lpstr>
      <vt:lpstr>E-BIKE</vt:lpstr>
      <vt:lpstr>E-BIKE</vt:lpstr>
      <vt:lpstr>PRÍKLADY DOBREJ PRAXE</vt:lpstr>
      <vt:lpstr>Ďakujem za pozornosť!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Christine Lutgen</dc:creator>
  <cp:lastModifiedBy>henrieta</cp:lastModifiedBy>
  <cp:revision>53</cp:revision>
  <cp:lastPrinted>2017-11-20T13:57:49Z</cp:lastPrinted>
  <dcterms:created xsi:type="dcterms:W3CDTF">2016-06-17T11:48:39Z</dcterms:created>
  <dcterms:modified xsi:type="dcterms:W3CDTF">2017-11-29T08:59:18Z</dcterms:modified>
</cp:coreProperties>
</file>