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9"/>
  </p:notesMasterIdLst>
  <p:handoutMasterIdLst>
    <p:handoutMasterId r:id="rId20"/>
  </p:handoutMasterIdLst>
  <p:sldIdLst>
    <p:sldId id="268" r:id="rId2"/>
    <p:sldId id="269" r:id="rId3"/>
    <p:sldId id="263" r:id="rId4"/>
    <p:sldId id="265" r:id="rId5"/>
    <p:sldId id="267" r:id="rId6"/>
    <p:sldId id="264" r:id="rId7"/>
    <p:sldId id="274" r:id="rId8"/>
    <p:sldId id="283" r:id="rId9"/>
    <p:sldId id="282" r:id="rId10"/>
    <p:sldId id="275" r:id="rId11"/>
    <p:sldId id="270" r:id="rId12"/>
    <p:sldId id="272" r:id="rId13"/>
    <p:sldId id="278" r:id="rId14"/>
    <p:sldId id="280" r:id="rId15"/>
    <p:sldId id="279" r:id="rId16"/>
    <p:sldId id="277" r:id="rId17"/>
    <p:sldId id="266" r:id="rId18"/>
  </p:sldIdLst>
  <p:sldSz cx="9144000" cy="6858000" type="screen4x3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inimized">
    <p:restoredLeft sz="26646" autoAdjust="0"/>
    <p:restoredTop sz="54891" autoAdjust="0"/>
  </p:normalViewPr>
  <p:slideViewPr>
    <p:cSldViewPr>
      <p:cViewPr varScale="1">
        <p:scale>
          <a:sx n="24" d="100"/>
          <a:sy n="24" d="100"/>
        </p:scale>
        <p:origin x="-41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6B0D7-DDA7-463B-A8FE-96931C704059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09805-D010-4102-B060-4C8D716647F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1041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3E4E0-A77C-4D19-A70F-C5412C7E47CC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1FE7E-17FB-47CE-A2E0-194B6E6B8E7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404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Integrovaná sieť informačno-poradenských centier (ďalej aj "IS IPC") je zriadená v súlade s ustanoveniami a podmienkami, stanovenými v Partnerskej dohode Slovenskej republiky na roky 2014 – 2020, v Systéme riadenia európskych štrukturálnych     a investičných fondov na programové obdobie 2014 – 2020 a v ďalších záväzných dokumentoch.</a:t>
            </a:r>
          </a:p>
          <a:p>
            <a:endParaRPr lang="sk-SK" dirty="0" smtClean="0"/>
          </a:p>
          <a:p>
            <a:pPr lvl="0"/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Cieľom činnosti IS IPC je najmä zabezpečenie efektívneho výkonu informovania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 komunikácie o európskych štrukturálnych a investičných fondoch (ďalej aj „EŠIF“) v regiónoch, prostredníctvom systematického a koordinovaného poskytovania včasných, aktuálnych, komplexných, presných a jednotných informácií vrátane zabezpečenia podpory pre potenciálnych žiadateľov, žiadateľov a prijímateľov poskytovaním odborného poradenstva. 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 smtClean="0"/>
          </a:p>
          <a:p>
            <a:pPr>
              <a:lnSpc>
                <a:spcPct val="150000"/>
              </a:lnSpc>
            </a:pPr>
            <a:r>
              <a:rPr lang="sk-SK" b="1" dirty="0" smtClean="0"/>
              <a:t>Činnosť IPC KSK pre EŠIF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1200" b="1" dirty="0" smtClean="0"/>
              <a:t>Informovanie a komunikácia  o EŠIF v regiónoch </a:t>
            </a:r>
            <a:r>
              <a:rPr lang="sk-SK" sz="1200" dirty="0" smtClean="0"/>
              <a:t>– systematické a koordinované poskytovanie včasných, aktuálnych, komplexných, presných a jednotných informácií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1200" b="1" dirty="0" smtClean="0"/>
              <a:t>Informovanie o výzvach</a:t>
            </a:r>
            <a:r>
              <a:rPr lang="sk-SK" sz="1200" dirty="0" smtClean="0"/>
              <a:t>, harmonogramoch výziev, zmenách týkajúcich sa výziev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1200" dirty="0" smtClean="0"/>
              <a:t>Poskytovanie </a:t>
            </a:r>
            <a:r>
              <a:rPr lang="sk-SK" sz="1200" b="1" dirty="0" smtClean="0"/>
              <a:t>poradenstva k oprávneným aktivitám</a:t>
            </a:r>
            <a:r>
              <a:rPr lang="sk-SK" sz="1200" dirty="0" smtClean="0"/>
              <a:t>, spracovaniu projektových zámerov/</a:t>
            </a:r>
            <a:r>
              <a:rPr lang="sk-SK" sz="1200" dirty="0" err="1" smtClean="0"/>
              <a:t>ŽoNFP</a:t>
            </a:r>
            <a:r>
              <a:rPr lang="sk-SK" sz="1200" dirty="0" smtClean="0"/>
              <a:t>, používaniu ITMS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1200" dirty="0" smtClean="0"/>
              <a:t>Príprava </a:t>
            </a:r>
            <a:r>
              <a:rPr lang="sk-SK" sz="1200" b="1" dirty="0" smtClean="0"/>
              <a:t>informačných aktivít</a:t>
            </a:r>
            <a:r>
              <a:rPr lang="sk-SK" sz="1200" dirty="0" smtClean="0"/>
              <a:t>, seminárov a školení s RO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1200" dirty="0" smtClean="0"/>
              <a:t>Vedie </a:t>
            </a:r>
            <a:r>
              <a:rPr lang="sk-SK" sz="1200" b="1" dirty="0" smtClean="0"/>
              <a:t>databázu záujemcov</a:t>
            </a:r>
            <a:r>
              <a:rPr lang="sk-SK" sz="1200" dirty="0" smtClean="0"/>
              <a:t> o EŠIF – dotazník</a:t>
            </a:r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zavádzanie systému manažérstva podľa noriem systémov manažérstva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posudzovanie zhody výrobkov</a:t>
            </a:r>
          </a:p>
          <a:p>
            <a:endParaRPr lang="sk-SK" dirty="0" smtClean="0"/>
          </a:p>
          <a:p>
            <a:r>
              <a:rPr lang="sk-SK" b="1" dirty="0" smtClean="0"/>
              <a:t>Oprávnené</a:t>
            </a:r>
            <a:r>
              <a:rPr lang="sk-SK" b="1" baseline="0" dirty="0" smtClean="0"/>
              <a:t> výdavky: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výdavky na akreditačné/certifikačné služby, dozorné audity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obstaranie služieb konzultačných spoločností pre potreby zavedenia systému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výdavky na preklady noriem, výkon posúdenia zhody, školenia v oblastiach potrebných pre zavedenie normy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mzdové výdavky (manažér kvality)</a:t>
            </a:r>
          </a:p>
          <a:p>
            <a:endParaRPr lang="sk-SK" dirty="0" smtClean="0"/>
          </a:p>
          <a:p>
            <a:pPr lvl="0"/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Oprávnené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odvetvia</a:t>
            </a: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AutoNum type="alphaUcPeriod"/>
            </a:pPr>
            <a:r>
              <a:rPr lang="sk-SK" dirty="0" smtClean="0"/>
              <a:t>Priemysel</a:t>
            </a:r>
          </a:p>
          <a:p>
            <a:pPr marL="0" lvl="0" indent="0">
              <a:buNone/>
            </a:pPr>
            <a:r>
              <a:rPr lang="sk-SK" dirty="0" smtClean="0"/>
              <a:t>Vysoká technologická úroveň</a:t>
            </a:r>
          </a:p>
          <a:p>
            <a:pPr marL="0" lvl="0" indent="0">
              <a:buNone/>
            </a:pPr>
            <a:r>
              <a:rPr lang="sk-SK" dirty="0" smtClean="0"/>
              <a:t>21 Výroba základných farmaceutických výrobkov a farmaceutických prípravkov </a:t>
            </a:r>
          </a:p>
          <a:p>
            <a:pPr marL="0" lvl="0" indent="0">
              <a:buNone/>
            </a:pPr>
            <a:r>
              <a:rPr lang="sk-SK" dirty="0" smtClean="0"/>
              <a:t>26 Výroba počítačových, elektronických a optických výrobkov</a:t>
            </a:r>
          </a:p>
          <a:p>
            <a:pPr marL="0" lvl="0" indent="0">
              <a:buNone/>
            </a:pPr>
            <a:r>
              <a:rPr lang="sk-SK" dirty="0" smtClean="0"/>
              <a:t>30.3 Výroba lietadiel a kozmických lodí a podobných zariadení 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Stredne vysoká technologická úroveň </a:t>
            </a:r>
          </a:p>
          <a:p>
            <a:pPr marL="0" lvl="0" indent="0">
              <a:buNone/>
            </a:pPr>
            <a:r>
              <a:rPr lang="sk-SK" dirty="0" smtClean="0"/>
              <a:t>20 Výroba chemikálií a chemických produktov </a:t>
            </a:r>
          </a:p>
          <a:p>
            <a:pPr marL="0" lvl="0" indent="0">
              <a:buNone/>
            </a:pPr>
            <a:r>
              <a:rPr lang="sk-SK" dirty="0" smtClean="0"/>
              <a:t>27 Výroba elektrických zariadení </a:t>
            </a:r>
          </a:p>
          <a:p>
            <a:pPr marL="0" lvl="0" indent="0">
              <a:buNone/>
            </a:pPr>
            <a:r>
              <a:rPr lang="sk-SK" dirty="0" smtClean="0"/>
              <a:t>28 Výroba strojov a zariadení i. n. </a:t>
            </a:r>
          </a:p>
          <a:p>
            <a:pPr marL="0" lvl="0" indent="0">
              <a:buNone/>
            </a:pPr>
            <a:r>
              <a:rPr lang="sk-SK" dirty="0" smtClean="0"/>
              <a:t>29 Výroba motorových vozidiel, návesov a prívesov </a:t>
            </a:r>
          </a:p>
          <a:p>
            <a:pPr marL="0" lvl="0" indent="0">
              <a:buNone/>
            </a:pPr>
            <a:r>
              <a:rPr lang="sk-SK" dirty="0" smtClean="0"/>
              <a:t>30 Výroba ostatných dopravných prostriedkov (okrem 30.1, 30.3 a 30.4) </a:t>
            </a:r>
          </a:p>
          <a:p>
            <a:pPr marL="0" lvl="0" indent="0">
              <a:buNone/>
            </a:pPr>
            <a:r>
              <a:rPr lang="sk-SK" dirty="0" smtClean="0"/>
              <a:t>32.5 Výroba lekárskych a dentálnych nástrojov a potrieb 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Stredne nízka technologická úroveň </a:t>
            </a:r>
          </a:p>
          <a:p>
            <a:pPr marL="0" lvl="0" indent="0">
              <a:buNone/>
            </a:pPr>
            <a:r>
              <a:rPr lang="sk-SK" dirty="0" smtClean="0"/>
              <a:t>18.2 Reprodukcia záznamových médií </a:t>
            </a:r>
          </a:p>
          <a:p>
            <a:pPr marL="0" lvl="0" indent="0">
              <a:buNone/>
            </a:pPr>
            <a:r>
              <a:rPr lang="sk-SK" dirty="0" smtClean="0"/>
              <a:t>19 Výroba koksu a rafinovaných ropných produktov </a:t>
            </a:r>
          </a:p>
          <a:p>
            <a:pPr marL="0" lvl="0" indent="0">
              <a:buNone/>
            </a:pPr>
            <a:r>
              <a:rPr lang="sk-SK" dirty="0" smtClean="0"/>
              <a:t>22 Výroba výrobkov z gumy a plastu </a:t>
            </a:r>
          </a:p>
          <a:p>
            <a:pPr marL="0" lvl="0" indent="0">
              <a:buNone/>
            </a:pPr>
            <a:r>
              <a:rPr lang="sk-SK" dirty="0" smtClean="0"/>
              <a:t>23 Výroba ostatných nekovových minerálnych výrobkov </a:t>
            </a:r>
          </a:p>
          <a:p>
            <a:pPr marL="0" lvl="0" indent="0">
              <a:buNone/>
            </a:pPr>
            <a:r>
              <a:rPr lang="sk-SK" dirty="0" smtClean="0"/>
              <a:t>24 Výroba a spracovanie kovov </a:t>
            </a:r>
          </a:p>
          <a:p>
            <a:pPr marL="0" lvl="0" indent="0">
              <a:buNone/>
            </a:pPr>
            <a:r>
              <a:rPr lang="sk-SK" dirty="0" smtClean="0"/>
              <a:t>25 Výroba kovových konštrukcií okrem strojov a zariadení (okrem 25.4) </a:t>
            </a:r>
          </a:p>
          <a:p>
            <a:pPr marL="0" lvl="0" indent="0">
              <a:buNone/>
            </a:pPr>
            <a:r>
              <a:rPr lang="sk-SK" dirty="0" smtClean="0"/>
              <a:t>30.1 Stavba lodí a člnov (okrem časti 30.11 – stavba vojnových lodí) </a:t>
            </a:r>
          </a:p>
          <a:p>
            <a:pPr marL="0" lvl="0" indent="0">
              <a:buNone/>
            </a:pPr>
            <a:r>
              <a:rPr lang="sk-SK" dirty="0" smtClean="0"/>
              <a:t>33 Oprava a inštalácia strojov a prístrojov (okrem časti 33.19 – opravy hracích automatov a iných hier fungujúcich po vhodení mince)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Nízka technologická úroveň</a:t>
            </a:r>
          </a:p>
          <a:p>
            <a:pPr marL="0" lvl="0" indent="0">
              <a:buNone/>
            </a:pPr>
            <a:r>
              <a:rPr lang="sk-SK" dirty="0" smtClean="0"/>
              <a:t>10 Výroba potravín </a:t>
            </a:r>
          </a:p>
          <a:p>
            <a:pPr marL="0" lvl="0" indent="0">
              <a:buNone/>
            </a:pPr>
            <a:r>
              <a:rPr lang="sk-SK" dirty="0" smtClean="0"/>
              <a:t>11 Výroba nápojov </a:t>
            </a:r>
          </a:p>
          <a:p>
            <a:pPr marL="0" lvl="0" indent="0">
              <a:buNone/>
            </a:pPr>
            <a:r>
              <a:rPr lang="sk-SK" dirty="0" smtClean="0"/>
              <a:t>13 Výroba textilu </a:t>
            </a:r>
          </a:p>
          <a:p>
            <a:pPr marL="0" lvl="0" indent="0">
              <a:buNone/>
            </a:pPr>
            <a:r>
              <a:rPr lang="sk-SK" dirty="0" smtClean="0"/>
              <a:t>14 Výroba odevov </a:t>
            </a:r>
          </a:p>
          <a:p>
            <a:pPr marL="0" lvl="0" indent="0">
              <a:buNone/>
            </a:pPr>
            <a:r>
              <a:rPr lang="sk-SK" dirty="0" smtClean="0"/>
              <a:t>15 Výroba kože a kožených výrobkov </a:t>
            </a:r>
          </a:p>
          <a:p>
            <a:pPr marL="0" lvl="0" indent="0">
              <a:buNone/>
            </a:pPr>
            <a:r>
              <a:rPr lang="sk-SK" dirty="0" smtClean="0"/>
              <a:t>16 Spracovanie dreva a výroba výrobkov z dreva a korku okrem nábytku; výroba predmetov zo slamy a prúteného materiálu </a:t>
            </a:r>
          </a:p>
          <a:p>
            <a:pPr marL="0" lvl="0" indent="0">
              <a:buNone/>
            </a:pPr>
            <a:r>
              <a:rPr lang="sk-SK" dirty="0" smtClean="0"/>
              <a:t>17 Výroba papiera a papierových výrobkov </a:t>
            </a:r>
          </a:p>
          <a:p>
            <a:pPr marL="0" lvl="0" indent="0">
              <a:buNone/>
            </a:pPr>
            <a:r>
              <a:rPr lang="sk-SK" dirty="0" smtClean="0"/>
              <a:t>18 Tlač a reprodukcia záznamových médií (okrem 18.2)</a:t>
            </a:r>
          </a:p>
          <a:p>
            <a:pPr marL="0" lvl="0" indent="0">
              <a:buNone/>
            </a:pPr>
            <a:r>
              <a:rPr lang="sk-SK" dirty="0" smtClean="0"/>
              <a:t>31 Výroba nábytku </a:t>
            </a:r>
          </a:p>
          <a:p>
            <a:pPr marL="0" lvl="0" indent="0">
              <a:buNone/>
            </a:pPr>
            <a:r>
              <a:rPr lang="sk-SK" dirty="0" smtClean="0"/>
              <a:t>32 Iná výroba (okrem 32.5 a časti 32.4 - výroba hracích automatov, hier fungujúcich po vhodení mince, biliardových stolov, špeciálnych stolov pre hry v kasíne atď.) 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B. Služby</a:t>
            </a:r>
          </a:p>
          <a:p>
            <a:pPr marL="0" lvl="0" indent="0">
              <a:buNone/>
            </a:pPr>
            <a:r>
              <a:rPr lang="sk-SK" dirty="0" smtClean="0"/>
              <a:t>Poznatkovo intenzívne služby</a:t>
            </a:r>
          </a:p>
          <a:p>
            <a:pPr marL="0" lvl="0" indent="0">
              <a:buNone/>
            </a:pPr>
            <a:r>
              <a:rPr lang="sk-SK" dirty="0" smtClean="0"/>
              <a:t>50 Vodná doprava</a:t>
            </a:r>
          </a:p>
          <a:p>
            <a:pPr marL="0" lvl="0" indent="0">
              <a:buNone/>
            </a:pPr>
            <a:r>
              <a:rPr lang="sk-SK" dirty="0" smtClean="0"/>
              <a:t>51 Letecká doprava </a:t>
            </a:r>
          </a:p>
          <a:p>
            <a:pPr marL="0" lvl="0" indent="0">
              <a:buNone/>
            </a:pPr>
            <a:r>
              <a:rPr lang="sk-SK" dirty="0" smtClean="0"/>
              <a:t>58 Nakladateľské činnosti (okrem 58.11, 58.13, 58.14, 58.21) </a:t>
            </a:r>
          </a:p>
          <a:p>
            <a:pPr marL="0" lvl="0" indent="0">
              <a:buNone/>
            </a:pPr>
            <a:r>
              <a:rPr lang="sk-SK" dirty="0" smtClean="0"/>
              <a:t>61 Telekomunikácie </a:t>
            </a:r>
          </a:p>
          <a:p>
            <a:pPr marL="0" lvl="0" indent="0">
              <a:buNone/>
            </a:pPr>
            <a:r>
              <a:rPr lang="sk-SK" dirty="0" smtClean="0"/>
              <a:t>62 Počítačové programovanie, poradenstvo a súvisiace služby (okrem časti 62.01 – tvorba počítačových hier) </a:t>
            </a:r>
          </a:p>
          <a:p>
            <a:pPr marL="0" lvl="0" indent="0">
              <a:buNone/>
            </a:pPr>
            <a:r>
              <a:rPr lang="sk-SK" dirty="0" smtClean="0"/>
              <a:t>63 Informačné služby (okrem 63.91) </a:t>
            </a:r>
          </a:p>
          <a:p>
            <a:pPr marL="0" lvl="0" indent="0">
              <a:buNone/>
            </a:pPr>
            <a:r>
              <a:rPr lang="sk-SK" dirty="0" smtClean="0"/>
              <a:t>71 Architektonické a inžinierske činnosti; technické testovanie a analýzy </a:t>
            </a:r>
          </a:p>
          <a:p>
            <a:pPr marL="0" lvl="0" indent="0">
              <a:buNone/>
            </a:pPr>
            <a:r>
              <a:rPr lang="sk-SK" dirty="0" smtClean="0"/>
              <a:t>72 Vedecký výskum a vývoj </a:t>
            </a:r>
          </a:p>
          <a:p>
            <a:pPr marL="0" lvl="0" indent="0">
              <a:buNone/>
            </a:pPr>
            <a:r>
              <a:rPr lang="sk-SK" dirty="0" smtClean="0"/>
              <a:t>73 Reklama a prieskum trhu </a:t>
            </a:r>
          </a:p>
          <a:p>
            <a:pPr marL="0" lvl="0" indent="0">
              <a:buNone/>
            </a:pPr>
            <a:r>
              <a:rPr lang="sk-SK" dirty="0" smtClean="0"/>
              <a:t>74 Ostatné odborné, vedecké a technické činnosti (okrem 74.20, 74.30 a časti 74.90 - činnosť osobných agentov alebo agentúr divadelných alebo iných umelcov)</a:t>
            </a:r>
          </a:p>
          <a:p>
            <a:pPr marL="0" lvl="0" indent="0">
              <a:buNone/>
            </a:pPr>
            <a:r>
              <a:rPr lang="sk-SK" dirty="0" smtClean="0"/>
              <a:t>93 Športové, zábavné a rekreačné činnosti (okrem 93.12, 93.19, 93.21, 93.29 a okrem komerčných zariadení CR)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9805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zavádzanie inteligentných riešení na existujúce technológie, ako aj obstaranie nových technológií v rámci existujúcich prevádzok podniku potrebných pre implementáciu inteligentných riešení a vytvorenie inteligentne riadených, vzájomne prepojených autonómnych systémov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dirty="0" smtClean="0"/>
          </a:p>
          <a:p>
            <a:r>
              <a:rPr lang="sk-SK" b="1" dirty="0" smtClean="0"/>
              <a:t>Oprávnené</a:t>
            </a:r>
            <a:r>
              <a:rPr lang="sk-SK" b="1" baseline="0" dirty="0" smtClean="0"/>
              <a:t> výdavky: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obstaranie dlhodobého hmotného a nehmotného majetku (napr. nákup strojov, prístrojov, zariadení, softvéru, licencií, autorských práv a patentov, receptov)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Medzi prvky inteligentných riešení patria</a:t>
            </a:r>
          </a:p>
          <a:p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Kyber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-fyzikálne systémy (CPS)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Digitalizácia výrobného procesu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Automatizácia výrobného procesu 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Robotizácia výrobného procesu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Internet vecí (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Systémy riadenia životného cyklu výrobku (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Lifecycle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Management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Systems PLM)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Digitálne dvojča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Exponenciálne  technológie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Rozšírená realita </a:t>
            </a:r>
          </a:p>
          <a:p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Dopravné prostriedky pre 21. storočie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Priemysel pre 21. storočie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Zdravé potraviny a životné prostredie</a:t>
            </a:r>
          </a:p>
          <a:p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dirty="0" smtClean="0"/>
          </a:p>
          <a:p>
            <a:pPr lvl="0"/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Oprávnené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odvetvia</a:t>
            </a: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AutoNum type="alphaUcPeriod"/>
            </a:pPr>
            <a:r>
              <a:rPr lang="sk-SK" dirty="0" smtClean="0"/>
              <a:t>Priemysel</a:t>
            </a:r>
          </a:p>
          <a:p>
            <a:pPr marL="0" lvl="0" indent="0">
              <a:buNone/>
            </a:pPr>
            <a:r>
              <a:rPr lang="sk-SK" dirty="0" smtClean="0"/>
              <a:t>Vysoká technologická úroveň</a:t>
            </a:r>
          </a:p>
          <a:p>
            <a:pPr marL="0" lvl="0" indent="0">
              <a:buNone/>
            </a:pPr>
            <a:r>
              <a:rPr lang="sk-SK" dirty="0" smtClean="0"/>
              <a:t>21 Výroba základných farmaceutických výrobkov a farmaceutických prípravkov </a:t>
            </a:r>
          </a:p>
          <a:p>
            <a:pPr marL="0" lvl="0" indent="0">
              <a:buNone/>
            </a:pPr>
            <a:r>
              <a:rPr lang="sk-SK" dirty="0" smtClean="0"/>
              <a:t>26 Výroba počítačových, elektronických a optických výrobkov</a:t>
            </a:r>
          </a:p>
          <a:p>
            <a:pPr marL="0" lvl="0" indent="0">
              <a:buNone/>
            </a:pPr>
            <a:r>
              <a:rPr lang="sk-SK" dirty="0" smtClean="0"/>
              <a:t>30.3 Výroba lietadiel a kozmických lodí a podobných zariadení 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Stredne vysoká technologická úroveň </a:t>
            </a:r>
          </a:p>
          <a:p>
            <a:pPr marL="0" lvl="0" indent="0">
              <a:buNone/>
            </a:pPr>
            <a:r>
              <a:rPr lang="sk-SK" dirty="0" smtClean="0"/>
              <a:t>20 Výroba chemikálií a chemických produktov </a:t>
            </a:r>
          </a:p>
          <a:p>
            <a:pPr marL="0" lvl="0" indent="0">
              <a:buNone/>
            </a:pPr>
            <a:r>
              <a:rPr lang="sk-SK" dirty="0" smtClean="0"/>
              <a:t>27 Výroba elektrických zariadení </a:t>
            </a:r>
          </a:p>
          <a:p>
            <a:pPr marL="0" lvl="0" indent="0">
              <a:buNone/>
            </a:pPr>
            <a:r>
              <a:rPr lang="sk-SK" dirty="0" smtClean="0"/>
              <a:t>28 Výroba strojov a zariadení i. n. </a:t>
            </a:r>
          </a:p>
          <a:p>
            <a:pPr marL="0" lvl="0" indent="0">
              <a:buNone/>
            </a:pPr>
            <a:r>
              <a:rPr lang="sk-SK" dirty="0" smtClean="0"/>
              <a:t>29 Výroba motorových vozidiel, návesov a prívesov </a:t>
            </a:r>
          </a:p>
          <a:p>
            <a:pPr marL="0" lvl="0" indent="0">
              <a:buNone/>
            </a:pPr>
            <a:r>
              <a:rPr lang="sk-SK" dirty="0" smtClean="0"/>
              <a:t>30 Výroba ostatných dopravných prostriedkov (okrem 30.1, 30.3 a 30.4) </a:t>
            </a:r>
          </a:p>
          <a:p>
            <a:pPr marL="0" lvl="0" indent="0">
              <a:buNone/>
            </a:pPr>
            <a:r>
              <a:rPr lang="sk-SK" dirty="0" smtClean="0"/>
              <a:t>32.5 Výroba lekárskych a dentálnych nástrojov a potrieb 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Stredne nízka technologická úroveň </a:t>
            </a:r>
          </a:p>
          <a:p>
            <a:pPr marL="0" lvl="0" indent="0">
              <a:buNone/>
            </a:pPr>
            <a:r>
              <a:rPr lang="sk-SK" dirty="0" smtClean="0"/>
              <a:t>18.2 Reprodukcia záznamových médií </a:t>
            </a:r>
          </a:p>
          <a:p>
            <a:pPr marL="0" lvl="0" indent="0">
              <a:buNone/>
            </a:pPr>
            <a:r>
              <a:rPr lang="sk-SK" dirty="0" smtClean="0"/>
              <a:t>19 Výroba koksu a rafinovaných ropných produktov </a:t>
            </a:r>
          </a:p>
          <a:p>
            <a:pPr marL="0" lvl="0" indent="0">
              <a:buNone/>
            </a:pPr>
            <a:r>
              <a:rPr lang="sk-SK" dirty="0" smtClean="0"/>
              <a:t>22 Výroba výrobkov z gumy a plastu </a:t>
            </a:r>
          </a:p>
          <a:p>
            <a:pPr marL="0" lvl="0" indent="0">
              <a:buNone/>
            </a:pPr>
            <a:r>
              <a:rPr lang="sk-SK" dirty="0" smtClean="0"/>
              <a:t>23 Výroba ostatných nekovových minerálnych výrobkov </a:t>
            </a:r>
          </a:p>
          <a:p>
            <a:pPr marL="0" lvl="0" indent="0">
              <a:buNone/>
            </a:pPr>
            <a:r>
              <a:rPr lang="sk-SK" dirty="0" smtClean="0"/>
              <a:t>24 Výroba a spracovanie kovov </a:t>
            </a:r>
          </a:p>
          <a:p>
            <a:pPr marL="0" lvl="0" indent="0">
              <a:buNone/>
            </a:pPr>
            <a:r>
              <a:rPr lang="sk-SK" dirty="0" smtClean="0"/>
              <a:t>25 Výroba kovových konštrukcií okrem strojov a zariadení (okrem 25.4) </a:t>
            </a:r>
          </a:p>
          <a:p>
            <a:pPr marL="0" lvl="0" indent="0">
              <a:buNone/>
            </a:pPr>
            <a:r>
              <a:rPr lang="sk-SK" dirty="0" smtClean="0"/>
              <a:t>30.1 Stavba lodí a člnov (okrem časti 30.11 – stavba vojnových lodí) </a:t>
            </a:r>
          </a:p>
          <a:p>
            <a:pPr marL="0" lvl="0" indent="0">
              <a:buNone/>
            </a:pPr>
            <a:r>
              <a:rPr lang="sk-SK" dirty="0" smtClean="0"/>
              <a:t>33 Oprava a inštalácia strojov a prístrojov (okrem časti 33.19 – opravy hracích automatov a iných hier fungujúcich po vhodení mince)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Nízka technologická úroveň</a:t>
            </a:r>
          </a:p>
          <a:p>
            <a:pPr marL="0" lvl="0" indent="0">
              <a:buNone/>
            </a:pPr>
            <a:r>
              <a:rPr lang="sk-SK" dirty="0" smtClean="0"/>
              <a:t>10 Výroba potravín </a:t>
            </a:r>
          </a:p>
          <a:p>
            <a:pPr marL="0" lvl="0" indent="0">
              <a:buNone/>
            </a:pPr>
            <a:r>
              <a:rPr lang="sk-SK" dirty="0" smtClean="0"/>
              <a:t>11 Výroba nápojov </a:t>
            </a:r>
          </a:p>
          <a:p>
            <a:pPr marL="0" lvl="0" indent="0">
              <a:buNone/>
            </a:pPr>
            <a:r>
              <a:rPr lang="sk-SK" dirty="0" smtClean="0"/>
              <a:t>13 Výroba textilu </a:t>
            </a:r>
          </a:p>
          <a:p>
            <a:pPr marL="0" lvl="0" indent="0">
              <a:buNone/>
            </a:pPr>
            <a:r>
              <a:rPr lang="sk-SK" dirty="0" smtClean="0"/>
              <a:t>14 Výroba odevov </a:t>
            </a:r>
          </a:p>
          <a:p>
            <a:pPr marL="0" lvl="0" indent="0">
              <a:buNone/>
            </a:pPr>
            <a:r>
              <a:rPr lang="sk-SK" dirty="0" smtClean="0"/>
              <a:t>15 Výroba kože a kožených výrobkov </a:t>
            </a:r>
          </a:p>
          <a:p>
            <a:pPr marL="0" lvl="0" indent="0">
              <a:buNone/>
            </a:pPr>
            <a:r>
              <a:rPr lang="sk-SK" dirty="0" smtClean="0"/>
              <a:t>16 Spracovanie dreva a výroba výrobkov z dreva a korku okrem nábytku; výroba predmetov zo slamy a prúteného materiálu </a:t>
            </a:r>
          </a:p>
          <a:p>
            <a:pPr marL="0" lvl="0" indent="0">
              <a:buNone/>
            </a:pPr>
            <a:r>
              <a:rPr lang="sk-SK" dirty="0" smtClean="0"/>
              <a:t>17 Výroba papiera a papierových výrobkov </a:t>
            </a:r>
          </a:p>
          <a:p>
            <a:pPr marL="0" lvl="0" indent="0">
              <a:buNone/>
            </a:pPr>
            <a:r>
              <a:rPr lang="sk-SK" dirty="0" smtClean="0"/>
              <a:t>18 Tlač a reprodukcia záznamových médií (okrem 18.2)</a:t>
            </a:r>
          </a:p>
          <a:p>
            <a:pPr marL="0" lvl="0" indent="0">
              <a:buNone/>
            </a:pPr>
            <a:r>
              <a:rPr lang="sk-SK" dirty="0" smtClean="0"/>
              <a:t>31 Výroba nábytku </a:t>
            </a:r>
          </a:p>
          <a:p>
            <a:pPr marL="0" lvl="0" indent="0">
              <a:buNone/>
            </a:pPr>
            <a:r>
              <a:rPr lang="sk-SK" dirty="0" smtClean="0"/>
              <a:t>32 Iná výroba (okrem 32.5 a časti 32.4 - výroba hracích automatov, hier fungujúcich po vhodení mince, biliardových stolov, špeciálnych stolov pre hry v kasíne atď.) 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B. Služby</a:t>
            </a:r>
          </a:p>
          <a:p>
            <a:pPr marL="0" lvl="0" indent="0">
              <a:buNone/>
            </a:pPr>
            <a:r>
              <a:rPr lang="sk-SK" dirty="0" smtClean="0"/>
              <a:t>Poznatkovo intenzívne služby</a:t>
            </a:r>
          </a:p>
          <a:p>
            <a:pPr marL="0" lvl="0" indent="0">
              <a:buNone/>
            </a:pPr>
            <a:r>
              <a:rPr lang="sk-SK" dirty="0" smtClean="0"/>
              <a:t>50 Vodná doprava</a:t>
            </a:r>
          </a:p>
          <a:p>
            <a:pPr marL="0" lvl="0" indent="0">
              <a:buNone/>
            </a:pPr>
            <a:r>
              <a:rPr lang="sk-SK" dirty="0" smtClean="0"/>
              <a:t>51 Letecká doprava </a:t>
            </a:r>
          </a:p>
          <a:p>
            <a:pPr marL="0" lvl="0" indent="0">
              <a:buNone/>
            </a:pPr>
            <a:r>
              <a:rPr lang="sk-SK" dirty="0" smtClean="0"/>
              <a:t>58 Nakladateľské činnosti (okrem 58.11, 58.13, 58.14, 58.21) </a:t>
            </a:r>
          </a:p>
          <a:p>
            <a:pPr marL="0" lvl="0" indent="0">
              <a:buNone/>
            </a:pPr>
            <a:r>
              <a:rPr lang="sk-SK" dirty="0" smtClean="0"/>
              <a:t>61 Telekomunikácie </a:t>
            </a:r>
          </a:p>
          <a:p>
            <a:pPr marL="0" lvl="0" indent="0">
              <a:buNone/>
            </a:pPr>
            <a:r>
              <a:rPr lang="sk-SK" dirty="0" smtClean="0"/>
              <a:t>62 Počítačové programovanie, poradenstvo a súvisiace služby (okrem časti 62.01 – tvorba počítačových hier) </a:t>
            </a:r>
          </a:p>
          <a:p>
            <a:pPr marL="0" lvl="0" indent="0">
              <a:buNone/>
            </a:pPr>
            <a:r>
              <a:rPr lang="sk-SK" dirty="0" smtClean="0"/>
              <a:t>63 Informačné služby (okrem 63.91) </a:t>
            </a:r>
          </a:p>
          <a:p>
            <a:pPr marL="0" lvl="0" indent="0">
              <a:buNone/>
            </a:pPr>
            <a:r>
              <a:rPr lang="sk-SK" dirty="0" smtClean="0"/>
              <a:t>71 Architektonické a inžinierske činnosti; technické testovanie a analýzy </a:t>
            </a:r>
          </a:p>
          <a:p>
            <a:pPr marL="0" lvl="0" indent="0">
              <a:buNone/>
            </a:pPr>
            <a:r>
              <a:rPr lang="sk-SK" dirty="0" smtClean="0"/>
              <a:t>72 Vedecký výskum a vývoj </a:t>
            </a:r>
          </a:p>
          <a:p>
            <a:pPr marL="0" lvl="0" indent="0">
              <a:buNone/>
            </a:pPr>
            <a:r>
              <a:rPr lang="sk-SK" dirty="0" smtClean="0"/>
              <a:t>73 Reklama a prieskum trhu </a:t>
            </a:r>
          </a:p>
          <a:p>
            <a:pPr marL="0" lvl="0" indent="0">
              <a:buNone/>
            </a:pPr>
            <a:r>
              <a:rPr lang="sk-SK" dirty="0" smtClean="0"/>
              <a:t>74 Ostatné odborné, vedecké a technické činnosti (okrem 74.20, 74.30 a časti 74.90 - činnosť osobných agentov alebo agentúr divadelných alebo iných umelcov)</a:t>
            </a:r>
          </a:p>
          <a:p>
            <a:pPr marL="0" lvl="0" indent="0">
              <a:buNone/>
            </a:pPr>
            <a:r>
              <a:rPr lang="sk-SK" dirty="0" smtClean="0"/>
              <a:t>93 Športové, zábavné a rekreačné činnosti (okrem 93.12, 93.19, 93.21, 93.29 a okrem komerčných zariadení CR)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5110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Zameranie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zavádzanie nových a inovovaných produktov a procesov do produkčnej praxe podnikateľov s využitím výsledkov priemyselného výskumu a experimentálneho vývoja v rámci predmetnej domény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podpora ochrany práv duševného vlastníctva</a:t>
            </a:r>
          </a:p>
          <a:p>
            <a:endParaRPr lang="sk-SK" dirty="0" smtClean="0"/>
          </a:p>
          <a:p>
            <a:r>
              <a:rPr lang="sk-SK" dirty="0" smtClean="0"/>
              <a:t>Spôsobilosť</a:t>
            </a:r>
            <a:r>
              <a:rPr lang="sk-SK" baseline="0" dirty="0" smtClean="0"/>
              <a:t> na výskum</a:t>
            </a:r>
          </a:p>
          <a:p>
            <a:endParaRPr lang="sk-SK" dirty="0" smtClean="0"/>
          </a:p>
          <a:p>
            <a:r>
              <a:rPr lang="sk-SK" dirty="0" err="1" smtClean="0"/>
              <a:t>Spoluf</a:t>
            </a:r>
            <a:r>
              <a:rPr lang="sk-SK" baseline="0" dirty="0" smtClean="0"/>
              <a:t> 20-30-55-75- na rôzne – </a:t>
            </a:r>
            <a:r>
              <a:rPr lang="sk-SK" baseline="0" dirty="0" err="1" smtClean="0"/>
              <a:t>priemyselny</a:t>
            </a:r>
            <a:r>
              <a:rPr lang="sk-SK" baseline="0" dirty="0" smtClean="0"/>
              <a:t> </a:t>
            </a:r>
            <a:r>
              <a:rPr lang="sk-SK" baseline="0" dirty="0" err="1" smtClean="0"/>
              <a:t>vyskum</a:t>
            </a:r>
            <a:r>
              <a:rPr lang="sk-SK" baseline="0" dirty="0" smtClean="0"/>
              <a:t>, </a:t>
            </a:r>
            <a:r>
              <a:rPr lang="sk-SK" baseline="0" dirty="0" err="1" smtClean="0"/>
              <a:t>experimentalny</a:t>
            </a:r>
            <a:r>
              <a:rPr lang="sk-SK" baseline="0" dirty="0" smtClean="0"/>
              <a:t> </a:t>
            </a:r>
            <a:r>
              <a:rPr lang="sk-SK" baseline="0" dirty="0" err="1" smtClean="0"/>
              <a:t>vyskum</a:t>
            </a:r>
            <a:endParaRPr lang="sk-SK" dirty="0" smtClean="0"/>
          </a:p>
          <a:p>
            <a:r>
              <a:rPr lang="sk-SK" b="1" dirty="0" smtClean="0"/>
              <a:t>Oprávnené výdavky</a:t>
            </a:r>
          </a:p>
          <a:p>
            <a:endParaRPr lang="sk-SK" dirty="0" smtClean="0"/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obstaranie dlhodobého hmotného majetku a nehmotného majetku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mzdové výdavky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výdavky na nástroje a vybavenie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výdavky na zmluvný výskum a/alebo vývoj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nákup spotrebného materiálu 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výdavky spojené so získaním, schválením a ochranou patentov a iných práv duševného vlastníctva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7002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Hospodársky rast a rozvoj na území Slovenskej republiky zvýraznil rozdiely medzi regiónmi a okresmi Slovenska. Pokiaľ väčšina obyvateľov z rastu </a:t>
            </a:r>
            <a:r>
              <a:rPr lang="sk-SK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benefituje</a:t>
            </a:r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najmenej rozvinuté regióny trpia vysokou mierou nezamestnanosti, odchodom mladej a vzdelanej pracovnej sily a nedostatkom investícií a podnikateľských aktivít.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 dlhých desaťročiach diskusií o nevyhnutnosti odstraňovania regionálnych rozdielov vláda Slovenskej republiky ponúkla reálne nástroje, ktoré budú znižovať uvedené rozdiely, zvyšovať konkurencieschopnosť najmenej rozvinutých regiónov a tým aj kvalitu života. Cieľom podpory je v prvom rade tvorba pracovných miest.</a:t>
            </a:r>
          </a:p>
          <a:p>
            <a:pPr algn="l"/>
            <a:endParaRPr lang="sk-SK" sz="1200" b="1" dirty="0" smtClean="0">
              <a:solidFill>
                <a:schemeClr val="tx1"/>
              </a:solidFill>
            </a:endParaRPr>
          </a:p>
          <a:p>
            <a:pPr algn="l"/>
            <a:r>
              <a:rPr lang="sk-SK" sz="1200" b="1" dirty="0" smtClean="0">
                <a:solidFill>
                  <a:schemeClr val="tx1"/>
                </a:solidFill>
              </a:rPr>
              <a:t>Kritérium zápisu do zoznamu NRO: </a:t>
            </a:r>
            <a:r>
              <a:rPr lang="sk-SK" sz="1200" dirty="0" smtClean="0">
                <a:solidFill>
                  <a:schemeClr val="tx1"/>
                </a:solidFill>
              </a:rPr>
              <a:t>miera evidovanej nezamestnanosti z disponibilného počtu </a:t>
            </a:r>
            <a:r>
              <a:rPr lang="sk-SK" sz="1200" dirty="0" err="1" smtClean="0">
                <a:solidFill>
                  <a:schemeClr val="tx1"/>
                </a:solidFill>
              </a:rPr>
              <a:t>UoZ</a:t>
            </a:r>
            <a:r>
              <a:rPr lang="sk-SK" sz="1200" dirty="0" smtClean="0">
                <a:solidFill>
                  <a:schemeClr val="tx1"/>
                </a:solidFill>
              </a:rPr>
              <a:t> za aspoň 9 kalendárnych štvrťrokov počas predchádzajúcich po sebe nasledujúcich 12 štvrťrokov.</a:t>
            </a:r>
          </a:p>
          <a:p>
            <a:r>
              <a:rPr lang="sk-SK" sz="1200" b="1" dirty="0" smtClean="0">
                <a:solidFill>
                  <a:schemeClr val="tx1"/>
                </a:solidFill>
              </a:rPr>
              <a:t>Košice – okolie: </a:t>
            </a:r>
            <a:r>
              <a:rPr lang="sk-SK" sz="1200" dirty="0" smtClean="0">
                <a:solidFill>
                  <a:schemeClr val="tx1"/>
                </a:solidFill>
              </a:rPr>
              <a:t>miera</a:t>
            </a:r>
            <a:r>
              <a:rPr lang="sk-SK" sz="1200" b="1" dirty="0" smtClean="0">
                <a:solidFill>
                  <a:schemeClr val="tx1"/>
                </a:solidFill>
              </a:rPr>
              <a:t> vyššia ako 1,6 násobok</a:t>
            </a:r>
          </a:p>
          <a:p>
            <a:r>
              <a:rPr lang="sk-SK" sz="1200" dirty="0" smtClean="0">
                <a:solidFill>
                  <a:schemeClr val="accent2"/>
                </a:solidFill>
              </a:rPr>
              <a:t>okres Košice – okolie: 12,12 % - 15 185 disponibilných </a:t>
            </a:r>
            <a:r>
              <a:rPr lang="sk-SK" sz="1200" dirty="0" err="1" smtClean="0">
                <a:solidFill>
                  <a:schemeClr val="accent2"/>
                </a:solidFill>
              </a:rPr>
              <a:t>UoZ</a:t>
            </a:r>
            <a:endParaRPr lang="sk-SK" sz="1200" dirty="0" smtClean="0">
              <a:solidFill>
                <a:schemeClr val="accent2"/>
              </a:solidFill>
            </a:endParaRP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3786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Firmy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starsie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ako</a:t>
            </a:r>
            <a:r>
              <a:rPr lang="sk-SK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36 mesiacov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Zameranie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tvorba nového alebo inovovaného produktu (výrobku) 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inovácia výrobného procesu v NRO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Oprávnené výdavky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obstaranie dlhodobého hmotného a nehmotného majetku (napr. nákup strojov, prístrojov, zariadení, softvéru, licencií)</a:t>
            </a:r>
          </a:p>
          <a:p>
            <a:pPr marL="228600" indent="-228600">
              <a:buAutoNum type="alphaUcPeriod"/>
            </a:pPr>
            <a:r>
              <a:rPr lang="sk-SK" sz="1200" dirty="0" smtClean="0"/>
              <a:t>Priemysel Vysoká technologická úroveň </a:t>
            </a:r>
          </a:p>
          <a:p>
            <a:pPr marL="0" indent="0">
              <a:buNone/>
            </a:pPr>
            <a:r>
              <a:rPr lang="sk-SK" sz="1200" dirty="0" smtClean="0"/>
              <a:t>21 Výroba základných farmaceutických výrobkov a farmaceutických prípravkov </a:t>
            </a:r>
          </a:p>
          <a:p>
            <a:pPr marL="0" indent="0">
              <a:buNone/>
            </a:pPr>
            <a:r>
              <a:rPr lang="sk-SK" sz="1200" dirty="0" smtClean="0"/>
              <a:t>26 Výroba počítačových, elektronických a optických výrobkov</a:t>
            </a:r>
          </a:p>
          <a:p>
            <a:pPr marL="0" indent="0">
              <a:buNone/>
            </a:pPr>
            <a:r>
              <a:rPr lang="sk-SK" sz="1200" dirty="0" smtClean="0"/>
              <a:t>30.3 Výroba lietadiel a kozmických lodí a podobných zariadení Stredne vysoká technologická úroveň 20 Výroba chemikálií a chemických produktov </a:t>
            </a:r>
          </a:p>
          <a:p>
            <a:pPr marL="0" indent="0">
              <a:buNone/>
            </a:pPr>
            <a:r>
              <a:rPr lang="sk-SK" sz="1200" dirty="0" smtClean="0"/>
              <a:t>27 Výroba elektrických zariadení </a:t>
            </a:r>
          </a:p>
          <a:p>
            <a:pPr marL="0" indent="0">
              <a:buNone/>
            </a:pPr>
            <a:r>
              <a:rPr lang="sk-SK" sz="1200" dirty="0" smtClean="0"/>
              <a:t>28 Výroba strojov a zariadení </a:t>
            </a:r>
          </a:p>
          <a:p>
            <a:pPr marL="0" indent="0">
              <a:buNone/>
            </a:pPr>
            <a:r>
              <a:rPr lang="sk-SK" sz="1200" dirty="0" smtClean="0"/>
              <a:t>29 Výroba motorových vozidiel, návesov a prívesov </a:t>
            </a:r>
          </a:p>
          <a:p>
            <a:pPr marL="0" indent="0">
              <a:buNone/>
            </a:pPr>
            <a:r>
              <a:rPr lang="sk-SK" sz="1200" dirty="0" smtClean="0"/>
              <a:t>30 Výroba ostatných dopravných prostriedkov (okrem 30.1, 30.3 a 30.4)</a:t>
            </a:r>
          </a:p>
          <a:p>
            <a:pPr marL="0" indent="0">
              <a:buNone/>
            </a:pPr>
            <a:r>
              <a:rPr lang="sk-SK" sz="1200" dirty="0" smtClean="0"/>
              <a:t>32.5 Výroba lekárskych a dentálnych nástrojov a potrieb</a:t>
            </a:r>
          </a:p>
          <a:p>
            <a:pPr marL="0" indent="0">
              <a:buNone/>
            </a:pPr>
            <a:endParaRPr lang="sk-SK" sz="1200" dirty="0" smtClean="0"/>
          </a:p>
          <a:p>
            <a:pPr marL="0" indent="0">
              <a:buNone/>
            </a:pPr>
            <a:r>
              <a:rPr lang="sk-SK" sz="1200" dirty="0" smtClean="0"/>
              <a:t>Stredne nízka technologická úroveň </a:t>
            </a:r>
          </a:p>
          <a:p>
            <a:pPr marL="0" indent="0">
              <a:buNone/>
            </a:pPr>
            <a:r>
              <a:rPr lang="sk-SK" sz="1200" dirty="0" smtClean="0"/>
              <a:t>18.2 Reprodukcia záznamových médií 19 Výroba koksu a rafinovaných ropných produktov 22 Výroba výrobkov z gumy a plastu 23 Výroba ostatných nekovových minerálnych výrobkov 24 Výroba a spracovanie kovov 25 Výroba kovových konštrukcií okrem strojov a zariadení (okrem 25.4) 33 Oprava a inštalácia strojov a prístrojov (okrem časti 33.19 – opravy hracích automatov a iných hier fungujúcich po vhodení mince) </a:t>
            </a:r>
          </a:p>
          <a:p>
            <a:pPr marL="0" indent="0">
              <a:buNone/>
            </a:pPr>
            <a:r>
              <a:rPr lang="sk-SK" sz="1200" dirty="0" smtClean="0"/>
              <a:t>Nízka technologická úroveň </a:t>
            </a:r>
          </a:p>
          <a:p>
            <a:pPr marL="0" indent="0">
              <a:buNone/>
            </a:pPr>
            <a:r>
              <a:rPr lang="sk-SK" sz="1200" dirty="0" smtClean="0"/>
              <a:t>10 Výroba potravín </a:t>
            </a:r>
          </a:p>
          <a:p>
            <a:pPr marL="0" indent="0">
              <a:buNone/>
            </a:pPr>
            <a:r>
              <a:rPr lang="sk-SK" sz="1200" dirty="0" smtClean="0"/>
              <a:t>11 Výroba nápojov </a:t>
            </a:r>
          </a:p>
          <a:p>
            <a:pPr marL="0" indent="0">
              <a:buNone/>
            </a:pPr>
            <a:r>
              <a:rPr lang="sk-SK" sz="1200" dirty="0" smtClean="0"/>
              <a:t>13 Výroba textilu </a:t>
            </a:r>
          </a:p>
          <a:p>
            <a:pPr marL="0" indent="0">
              <a:buNone/>
            </a:pPr>
            <a:r>
              <a:rPr lang="sk-SK" sz="1200" dirty="0" smtClean="0"/>
              <a:t>14 Výroba odevov </a:t>
            </a:r>
          </a:p>
          <a:p>
            <a:pPr marL="0" indent="0">
              <a:buNone/>
            </a:pPr>
            <a:r>
              <a:rPr lang="sk-SK" sz="1200" dirty="0" smtClean="0"/>
              <a:t>15 Výroba kože a kožených výrobkov </a:t>
            </a:r>
          </a:p>
          <a:p>
            <a:pPr marL="0" indent="0">
              <a:buNone/>
            </a:pPr>
            <a:r>
              <a:rPr lang="sk-SK" sz="1200" dirty="0" smtClean="0"/>
              <a:t>16 Spracovanie dreva a výroba výrobkov z dreva a korku okrem nábytku; výroba predmetov zo slamy a prúteného materiálu </a:t>
            </a:r>
          </a:p>
          <a:p>
            <a:pPr marL="0" indent="0">
              <a:buNone/>
            </a:pPr>
            <a:r>
              <a:rPr lang="sk-SK" sz="1200" dirty="0" smtClean="0"/>
              <a:t>17 Výroba papiera a papierových výrobkov </a:t>
            </a:r>
          </a:p>
          <a:p>
            <a:pPr marL="0" indent="0">
              <a:buNone/>
            </a:pPr>
            <a:r>
              <a:rPr lang="sk-SK" sz="1200" dirty="0" smtClean="0"/>
              <a:t>18 Tlač a reprodukcia záznamových médií (okrem 18.2) </a:t>
            </a:r>
          </a:p>
          <a:p>
            <a:pPr marL="0" indent="0">
              <a:buNone/>
            </a:pPr>
            <a:r>
              <a:rPr lang="sk-SK" sz="1200" dirty="0" smtClean="0"/>
              <a:t>31 Výroba nábytku 32 Iná výroba (okrem 32.5 a časti 32.4 - výroba hracích automatov, hier fungujúcich po vhodení mince, biliardových stolov, špeciálnych stolov pre hry v kasíne atď.)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Firmy </a:t>
            </a:r>
            <a:r>
              <a:rPr lang="sk-SK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starsie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ako</a:t>
            </a:r>
            <a:r>
              <a:rPr lang="sk-SK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36 mesiacov</a:t>
            </a:r>
          </a:p>
          <a:p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Zameranie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tvorba nového alebo inovovaného produktu (služby) 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inovácia produkčného procesu žiadateľa v oblasti služieb v NRO</a:t>
            </a:r>
          </a:p>
          <a:p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Oprávnené výdavky</a:t>
            </a:r>
          </a:p>
          <a:p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obstaranie dlhodobého hmotného a nehmotného majetku (napr. nákup strojov, prístrojov, zariadení, softvéru, licencií)</a:t>
            </a:r>
            <a:b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výdavky na marketingové aktivity</a:t>
            </a:r>
          </a:p>
          <a:p>
            <a:endParaRPr lang="sk-SK" dirty="0" smtClean="0"/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členení podľa SK NACE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 Vodná doprava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 Letecká doprava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58 Nakladateľské činnosti (okrem 58.11, 58.13, 58.14, 58.21)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61 Telekomunikácie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62 Počítačové programovanie, poradenstvo a súvisiace služby 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(okrem časti 62.01  – tvorba počítačových hier)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63 Informačné služby (okrem 63.91)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71 Architektonické a inžinierske činnosti; technické testovanie a 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analýzy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72 Vedecký výskum a vývoj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73 Reklama a prieskum trhu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74 Ostatné odborné, vedecké a technické činnosti (okrem 74.20, 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74.30 a časti 74.90 -činnosť osobných agentov alebo agentúr </a:t>
            </a:r>
          </a:p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divadelných alebo iných umelcov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Stimulovanie podpory udržateľnej zamestnanosti a tvorby pracovných miest v kultúrnom a kreatívnom priemysle prostredníctvom vytvorenia priaznivého prostredia pre rozvoj kreatívneho talentu, netechnologických inovácií 	</a:t>
            </a:r>
          </a:p>
          <a:p>
            <a:endParaRPr lang="sk-SK" dirty="0" smtClean="0"/>
          </a:p>
          <a:p>
            <a:r>
              <a:rPr lang="sk-SK" b="1" dirty="0" smtClean="0"/>
              <a:t>Činnosti ktorými sa MSP vyznačuje:</a:t>
            </a:r>
          </a:p>
          <a:p>
            <a:r>
              <a:rPr lang="sk-SK" dirty="0" smtClean="0"/>
              <a:t> - tvorbou a výrobou produktov s vysokou estetickou hodnotou, inšpirovanou alebo tradičnými technikami, či vzormi, alebo individuálnou umeleckou kreativitou, </a:t>
            </a:r>
          </a:p>
          <a:p>
            <a:pPr marL="171450" indent="-171450">
              <a:buFontTx/>
              <a:buChar char="-"/>
            </a:pPr>
            <a:r>
              <a:rPr lang="sk-SK" dirty="0" smtClean="0"/>
              <a:t>malosériovou výrobou a vysokým podielom profesionálnej ručnej práce, pričom niektoré časti výrobného procesu môžu byť, pri použití inovatívnych technológií a vysoko technologických nástrojov, vykonané aj prostredníctvom mechanických a automatických strojných zariadení. </a:t>
            </a:r>
          </a:p>
          <a:p>
            <a:pPr marL="171450" indent="-171450">
              <a:buFontTx/>
              <a:buChar char="-"/>
            </a:pPr>
            <a:endParaRPr lang="sk-SK" dirty="0" smtClean="0"/>
          </a:p>
          <a:p>
            <a:r>
              <a:rPr lang="sk-SK" dirty="0" smtClean="0"/>
              <a:t>Celková </a:t>
            </a:r>
            <a:r>
              <a:rPr lang="sk-SK" dirty="0" smtClean="0"/>
              <a:t>dĺžka realizácie hlavných aktivít nesmie</a:t>
            </a:r>
            <a:r>
              <a:rPr lang="sk-SK" baseline="0" dirty="0" smtClean="0"/>
              <a:t> presiahnuť 12 mesiacov.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3589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Činnosti ktorými sa MSP vyznačuje:</a:t>
            </a:r>
          </a:p>
          <a:p>
            <a:r>
              <a:rPr lang="sk-SK" dirty="0" smtClean="0"/>
              <a:t> - tvorbou a výrobou produktov s vysokou estetickou hodnotou, inšpirovanou alebo tradičnými technikami, či vzormi, alebo individuálnou umeleckou kreativitou, </a:t>
            </a:r>
          </a:p>
          <a:p>
            <a:pPr marL="171450" indent="-171450">
              <a:buFontTx/>
              <a:buChar char="-"/>
            </a:pPr>
            <a:r>
              <a:rPr lang="sk-SK" dirty="0" smtClean="0"/>
              <a:t>malosériovou výrobou a vysokým podielom profesionálnej ručnej práce, pričom niektoré časti výrobného procesu môžu byť, pri použití inovatívnych technológií a vysoko technologických nástrojov, vykonané aj prostredníctvom mechanických a automatických strojných zariadení. </a:t>
            </a:r>
          </a:p>
          <a:p>
            <a:pPr marL="0" indent="0">
              <a:buFontTx/>
              <a:buNone/>
            </a:pPr>
            <a:r>
              <a:rPr lang="sk-SK" dirty="0" smtClean="0"/>
              <a:t>Oblasť KKP je možné definovať aj ISCO kódmi. </a:t>
            </a:r>
          </a:p>
          <a:p>
            <a:pPr marL="0" indent="0">
              <a:buFontTx/>
              <a:buNone/>
            </a:pPr>
            <a:r>
              <a:rPr lang="sk-SK" dirty="0" smtClean="0"/>
              <a:t>Výrobcovia a ladiči hudobných nástrojov</a:t>
            </a:r>
          </a:p>
          <a:p>
            <a:pPr marL="0" indent="0">
              <a:buFontTx/>
              <a:buNone/>
            </a:pPr>
            <a:r>
              <a:rPr lang="sk-SK" dirty="0" smtClean="0"/>
              <a:t>Výrobcovia šperkov a výrobkov z drahých kovov</a:t>
            </a:r>
          </a:p>
          <a:p>
            <a:pPr marL="0" indent="0">
              <a:buFontTx/>
              <a:buNone/>
            </a:pPr>
            <a:r>
              <a:rPr lang="sk-SK" dirty="0" smtClean="0"/>
              <a:t>Výrobcovia keramiky a hrnčiari </a:t>
            </a:r>
          </a:p>
          <a:p>
            <a:pPr marL="0" indent="0">
              <a:buFontTx/>
              <a:buNone/>
            </a:pPr>
            <a:r>
              <a:rPr lang="sk-SK" dirty="0" smtClean="0"/>
              <a:t>Sklári, brúsiči skla a remeselníci konečnej úpravy skla</a:t>
            </a:r>
          </a:p>
          <a:p>
            <a:pPr marL="0" indent="0">
              <a:buFontTx/>
              <a:buNone/>
            </a:pPr>
            <a:r>
              <a:rPr lang="sk-SK" dirty="0" err="1" smtClean="0"/>
              <a:t>Písmomaliari</a:t>
            </a:r>
            <a:r>
              <a:rPr lang="sk-SK" dirty="0" smtClean="0"/>
              <a:t>, dekoratívni maliari, rytci a </a:t>
            </a:r>
            <a:r>
              <a:rPr lang="sk-SK" dirty="0" err="1" smtClean="0"/>
              <a:t>leptači</a:t>
            </a:r>
            <a:endParaRPr lang="sk-SK" dirty="0" smtClean="0"/>
          </a:p>
          <a:p>
            <a:pPr marL="0" indent="0">
              <a:buFontTx/>
              <a:buNone/>
            </a:pPr>
            <a:r>
              <a:rPr lang="sk-SK" dirty="0" smtClean="0"/>
              <a:t>Remeselníci spracúvajúci drevo, prútie a podobný materiál</a:t>
            </a:r>
          </a:p>
          <a:p>
            <a:pPr marL="0" indent="0">
              <a:buFontTx/>
              <a:buNone/>
            </a:pPr>
            <a:r>
              <a:rPr lang="sk-SK" dirty="0" smtClean="0"/>
              <a:t>Remeselníci spracúvajúci textil, kožu a podobný materiál</a:t>
            </a:r>
          </a:p>
          <a:p>
            <a:pPr marL="0" indent="0">
              <a:buFontTx/>
              <a:buNone/>
            </a:pPr>
            <a:r>
              <a:rPr lang="sk-SK" dirty="0" smtClean="0"/>
              <a:t>Umeleckí remeselníci inde neuvedení (napr. výrobcovia hračiek a pod.) </a:t>
            </a:r>
          </a:p>
          <a:p>
            <a:pPr marL="0" indent="0">
              <a:buFontTx/>
              <a:buNone/>
            </a:pPr>
            <a:r>
              <a:rPr lang="sk-SK" dirty="0" smtClean="0"/>
              <a:t>Stolári − výrobcovia výrobkov z dreva</a:t>
            </a:r>
          </a:p>
          <a:p>
            <a:pPr marL="0" indent="0">
              <a:buFontTx/>
              <a:buNone/>
            </a:pPr>
            <a:r>
              <a:rPr lang="sk-SK" dirty="0" smtClean="0"/>
              <a:t>Spracovatelia kože a kožušín, garbiari a kožušníci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8139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Stimulovanie podpory udržateľnej zamestnanosti a tvorby pracovných miest v kultúrnom a kreatívnom priemysle prostredníctvom vytvorenia priaznivého prostredia pre rozvoj kreatívneho talentu, netechnologických inovácií 	</a:t>
            </a:r>
          </a:p>
          <a:p>
            <a:endParaRPr lang="sk-SK" dirty="0" smtClean="0"/>
          </a:p>
          <a:p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Žiadateľ si môže vybrať jednu z uvedených aktivít alebo ich kombináciu, avšak: </a:t>
            </a:r>
          </a:p>
          <a:p>
            <a:r>
              <a:rPr lang="sk-SK" dirty="0" smtClean="0"/>
              <a:t>- hlavná aktivita č. 5 nemôže byť samostatnou aktivitou projektu, iba ako kombinácia s aktivitami 1, 2, 3 alebo 4, </a:t>
            </a:r>
          </a:p>
          <a:p>
            <a:pPr marL="171450" indent="-171450">
              <a:buFontTx/>
              <a:buChar char="-"/>
            </a:pPr>
            <a:r>
              <a:rPr lang="sk-SK" dirty="0" smtClean="0"/>
              <a:t>hlavná aktivita č. 2 nemôže byť samostatnou aktivitou projektu, iba v kombinácii s aktivitou 1. </a:t>
            </a:r>
          </a:p>
          <a:p>
            <a:pPr marL="171450" indent="-171450">
              <a:buFontTx/>
              <a:buChar char="-"/>
            </a:pPr>
            <a:endParaRPr lang="sk-SK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Žiadateľ má povinnosť vytvoriť minimálne jedno pracovné miesto počas realizácie </a:t>
            </a:r>
            <a:r>
              <a:rPr lang="sk-SK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Tvorba nových pracovných miest je hlavným cieľom špecifického cieľa 3.1 IROP a zároveň aj hodnotiacim kritériom.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Žiadateľ je povinný vytvoriť minimálne jedno pracovné miesto najneskôr ku dňu ukončenia projektu a udržať všetky nové vytvorené miesta minimálne 36 mesiacov po ukončení realizácie projektu. </a:t>
            </a:r>
            <a:r>
              <a:rPr lang="sk-SK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sk-SK" dirty="0" smtClean="0"/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3589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47161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FE7E-17FB-47CE-A2E0-194B6E6B8E78}" type="slidenum">
              <a:rPr lang="sk-SK" smtClean="0"/>
              <a:pPr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436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80216A-3F33-4846-965F-AD4DB09EFCC7}" type="datetimeFigureOut">
              <a:rPr lang="sk-SK" smtClean="0"/>
              <a:pPr/>
              <a:t>10. 5. 2018</a:t>
            </a:fld>
            <a:endParaRPr lang="sk-SK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9FAE28-2D0D-4A1F-B0B3-A1F026CB7EAF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pc.vucke.s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pc@vucke.s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1331" y="1700808"/>
            <a:ext cx="8229600" cy="2458211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/>
              <a:t/>
            </a:r>
            <a:br>
              <a:rPr lang="sk-SK" sz="4000" b="1" dirty="0" smtClean="0"/>
            </a:br>
            <a:r>
              <a:rPr lang="sk-SK" sz="4000" b="1" dirty="0" smtClean="0"/>
              <a:t/>
            </a:r>
            <a:br>
              <a:rPr lang="sk-SK" sz="4000" b="1" dirty="0" smtClean="0"/>
            </a:br>
            <a:r>
              <a:rPr lang="sk-SK" sz="4000" b="1" dirty="0" smtClean="0"/>
              <a:t/>
            </a:r>
            <a:br>
              <a:rPr lang="sk-SK" sz="4000" b="1" dirty="0" smtClean="0"/>
            </a:br>
            <a:r>
              <a:rPr lang="sk-SK" sz="4000" b="1" dirty="0" smtClean="0"/>
              <a:t/>
            </a:r>
            <a:br>
              <a:rPr lang="sk-SK" sz="4000" b="1" dirty="0" smtClean="0"/>
            </a:br>
            <a:r>
              <a:rPr lang="sk-SK" sz="3600" b="1" dirty="0"/>
              <a:t>Aktuálne výzvy pre podnikateľov - Informačno-poradenské centrum pre Európske štrukturálne a investičné fondy v Košiciach (IPC) </a:t>
            </a:r>
            <a:endParaRPr lang="sk-SK" sz="2800" b="1" dirty="0"/>
          </a:p>
        </p:txBody>
      </p:sp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sk-SK" dirty="0" smtClean="0"/>
          </a:p>
          <a:p>
            <a:pPr marL="0" indent="0" algn="r">
              <a:buNone/>
            </a:pP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2319510" y="5085184"/>
            <a:ext cx="4714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Ing. Viera </a:t>
            </a:r>
            <a:r>
              <a:rPr lang="sk-SK" b="1" dirty="0" err="1" smtClean="0"/>
              <a:t>Dulinová</a:t>
            </a:r>
            <a:endParaRPr lang="sk-SK" b="1" dirty="0" smtClean="0"/>
          </a:p>
          <a:p>
            <a:pPr algn="ctr"/>
            <a:r>
              <a:rPr lang="sk-SK" b="1" dirty="0" smtClean="0"/>
              <a:t>IPC KSK pre  EŠIF 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7915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sk-SK" dirty="0" smtClean="0"/>
          </a:p>
          <a:p>
            <a:pPr marL="0" indent="0" algn="r">
              <a:buNone/>
            </a:pP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971600" y="2420888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k-SK" sz="3200" dirty="0" smtClean="0"/>
              <a:t>Informačno-poradenské centrum na KSK</a:t>
            </a:r>
          </a:p>
          <a:p>
            <a:endParaRPr lang="sk-SK" sz="3200" dirty="0" smtClean="0"/>
          </a:p>
          <a:p>
            <a:r>
              <a:rPr lang="sk-SK" sz="3200" dirty="0" smtClean="0"/>
              <a:t>2. Aktuálne výzvy z EŠIF</a:t>
            </a:r>
          </a:p>
          <a:p>
            <a:endParaRPr lang="sk-SK" sz="3200" dirty="0"/>
          </a:p>
          <a:p>
            <a:r>
              <a:rPr lang="sk-SK" sz="3200" dirty="0" smtClean="0"/>
              <a:t>3. </a:t>
            </a:r>
            <a:r>
              <a:rPr lang="sk-SK" sz="3200" dirty="0" smtClean="0"/>
              <a:t>Kreatívne talenty - „Luxusná </a:t>
            </a:r>
            <a:r>
              <a:rPr lang="sk-SK" sz="3200" dirty="0" smtClean="0"/>
              <a:t>výzva“ </a:t>
            </a:r>
          </a:p>
          <a:p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53113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sk-SK" dirty="0" smtClean="0"/>
          </a:p>
          <a:p>
            <a:pPr marL="0" indent="0" algn="r">
              <a:buNone/>
            </a:pP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611560" y="1196752"/>
            <a:ext cx="77427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2200" b="1" dirty="0" smtClean="0"/>
              <a:t>Informačno-poradenské centrum KSK pre EŠIF</a:t>
            </a:r>
            <a:r>
              <a:rPr lang="sk-SK" sz="2200" dirty="0" smtClean="0"/>
              <a:t>  vzniklo 1.septembra 2016 na Úrade KSK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2200" b="1" dirty="0" smtClean="0"/>
              <a:t>Integrovaná sieť </a:t>
            </a:r>
            <a:r>
              <a:rPr lang="sk-SK" sz="2200" dirty="0" smtClean="0"/>
              <a:t>informačno-poradenských centier - 6 krajov KSK, PSK, TTSK, TNSK, NSK,  ŽSK a mesto Banská Bystrica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2200" dirty="0" smtClean="0"/>
              <a:t>Metodické riadenie Centrálnym- koordinačným orgánom</a:t>
            </a:r>
            <a:endParaRPr lang="sk-SK" sz="2200" dirty="0"/>
          </a:p>
        </p:txBody>
      </p:sp>
    </p:spTree>
    <p:extLst>
      <p:ext uri="{BB962C8B-B14F-4D97-AF65-F5344CB8AC3E}">
        <p14:creationId xmlns:p14="http://schemas.microsoft.com/office/powerpoint/2010/main" val="295225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lokTextu 13"/>
          <p:cNvSpPr txBox="1"/>
          <p:nvPr/>
        </p:nvSpPr>
        <p:spPr>
          <a:xfrm>
            <a:off x="579661" y="980728"/>
            <a:ext cx="77427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sz="2400" b="1" dirty="0" smtClean="0"/>
              <a:t>Činnosť IPC KSK pre EŠIF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2000" b="1" dirty="0" smtClean="0"/>
              <a:t>Informovanie a komunikácia  o EŠIF v regiónoch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2000" b="1" dirty="0" smtClean="0"/>
              <a:t>Informovanie o výzvach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2000" dirty="0" smtClean="0"/>
              <a:t>Poskytovanie </a:t>
            </a:r>
            <a:r>
              <a:rPr lang="sk-SK" sz="2000" b="1" dirty="0" smtClean="0"/>
              <a:t>poradenstva k oprávneným aktivitám</a:t>
            </a:r>
            <a:r>
              <a:rPr lang="sk-SK" sz="2000" dirty="0" smtClean="0"/>
              <a:t>, k spracovaniu projektových zámerov/</a:t>
            </a:r>
            <a:r>
              <a:rPr lang="sk-SK" sz="2000" dirty="0" err="1" smtClean="0"/>
              <a:t>ŽoNFP</a:t>
            </a:r>
            <a:r>
              <a:rPr lang="sk-SK" sz="2000" dirty="0" smtClean="0"/>
              <a:t>, používaniu ITMS2014+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2000" dirty="0" smtClean="0"/>
              <a:t>Príprava </a:t>
            </a:r>
            <a:r>
              <a:rPr lang="sk-SK" sz="2000" b="1" dirty="0" smtClean="0"/>
              <a:t>informačných aktivít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k-SK" sz="2000" dirty="0" smtClean="0"/>
              <a:t>Vedie </a:t>
            </a:r>
            <a:r>
              <a:rPr lang="sk-SK" sz="2000" b="1" dirty="0" smtClean="0"/>
              <a:t>databázu záujemcov</a:t>
            </a:r>
            <a:r>
              <a:rPr lang="sk-SK" sz="2000" dirty="0" smtClean="0"/>
              <a:t> o EŠIF – dotazník</a:t>
            </a:r>
          </a:p>
          <a:p>
            <a:endParaRPr lang="sk-SK" dirty="0" smtClean="0"/>
          </a:p>
          <a:p>
            <a:endParaRPr lang="sk-SK" dirty="0"/>
          </a:p>
          <a:p>
            <a:pPr algn="r"/>
            <a:r>
              <a:rPr lang="sk-SK" dirty="0" err="1" smtClean="0">
                <a:solidFill>
                  <a:srgbClr val="FF0000"/>
                </a:solidFill>
              </a:rPr>
              <a:t>www.euroinfo.sk</a:t>
            </a: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sk-SK" dirty="0" smtClean="0"/>
          </a:p>
          <a:p>
            <a:pPr marL="0" indent="0" algn="r">
              <a:buNone/>
            </a:pP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599455" y="915978"/>
            <a:ext cx="77427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/>
              <a:t>IPC poskytuje informácie k nasledujúcim programom</a:t>
            </a:r>
          </a:p>
          <a:p>
            <a:endParaRPr lang="sk-SK" dirty="0"/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820040"/>
              </p:ext>
            </p:extLst>
          </p:nvPr>
        </p:nvGraphicFramePr>
        <p:xfrm>
          <a:off x="1464725" y="1916832"/>
          <a:ext cx="6012189" cy="3750379"/>
        </p:xfrm>
        <a:graphic>
          <a:graphicData uri="http://schemas.openxmlformats.org/drawingml/2006/table">
            <a:tbl>
              <a:tblPr firstRow="1" firstCol="1" bandRow="1"/>
              <a:tblGrid>
                <a:gridCol w="6012189"/>
              </a:tblGrid>
              <a:tr h="4239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b="1" kern="150" dirty="0">
                          <a:effectLst/>
                          <a:latin typeface="Calibri"/>
                          <a:ea typeface="SimSun"/>
                          <a:cs typeface="Tahoma"/>
                        </a:rPr>
                        <a:t>Integrovaný regionálny operačný program </a:t>
                      </a:r>
                      <a:endParaRPr lang="sk-SK" sz="2400" kern="150" dirty="0">
                        <a:effectLst/>
                        <a:latin typeface="Calibri"/>
                        <a:ea typeface="SimSun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b="1" kern="150" dirty="0">
                          <a:effectLst/>
                          <a:latin typeface="Calibri"/>
                          <a:ea typeface="SimSun"/>
                          <a:cs typeface="Tahoma"/>
                        </a:rPr>
                        <a:t>Operačný program Kvalita Životného prostredia</a:t>
                      </a:r>
                      <a:endParaRPr lang="sk-SK" sz="2400" kern="150" dirty="0">
                        <a:effectLst/>
                        <a:latin typeface="Calibri"/>
                        <a:ea typeface="SimSun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b="1" kern="150" dirty="0">
                          <a:effectLst/>
                          <a:latin typeface="Calibri"/>
                          <a:ea typeface="SimSun"/>
                          <a:cs typeface="Tahoma"/>
                        </a:rPr>
                        <a:t>Operačný program Ľudské zdroje</a:t>
                      </a:r>
                      <a:endParaRPr lang="sk-SK" sz="2400" kern="150" dirty="0">
                        <a:effectLst/>
                        <a:latin typeface="Calibri"/>
                        <a:ea typeface="SimSun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b="1" kern="150" dirty="0">
                          <a:effectLst/>
                          <a:latin typeface="Calibri"/>
                          <a:ea typeface="SimSun"/>
                          <a:cs typeface="Tahoma"/>
                        </a:rPr>
                        <a:t>Operačný program Integrovaná infraštruktúra</a:t>
                      </a:r>
                      <a:endParaRPr lang="sk-SK" sz="2400" kern="150" dirty="0">
                        <a:effectLst/>
                        <a:latin typeface="Calibri"/>
                        <a:ea typeface="SimSun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b="1" kern="150" dirty="0">
                          <a:effectLst/>
                          <a:latin typeface="Calibri"/>
                          <a:ea typeface="SimSun"/>
                          <a:cs typeface="Tahoma"/>
                        </a:rPr>
                        <a:t>Operačný program Výskum a inovácie</a:t>
                      </a:r>
                      <a:endParaRPr lang="sk-SK" sz="2400" kern="150" dirty="0">
                        <a:effectLst/>
                        <a:latin typeface="Calibri"/>
                        <a:ea typeface="SimSun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b="1" kern="150" dirty="0">
                          <a:effectLst/>
                          <a:latin typeface="Calibri"/>
                          <a:ea typeface="SimSun"/>
                          <a:cs typeface="Tahoma"/>
                        </a:rPr>
                        <a:t>Operačný program Efektívna verejná správa</a:t>
                      </a:r>
                      <a:endParaRPr lang="sk-SK" sz="2400" kern="150" dirty="0">
                        <a:effectLst/>
                        <a:latin typeface="Calibri"/>
                        <a:ea typeface="SimSun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b="1" kern="150" dirty="0">
                          <a:effectLst/>
                          <a:latin typeface="Calibri"/>
                          <a:ea typeface="SimSun"/>
                          <a:cs typeface="Tahoma"/>
                        </a:rPr>
                        <a:t>Operačný program Rybné hospodárstvo</a:t>
                      </a:r>
                      <a:endParaRPr lang="sk-SK" sz="2400" kern="150" dirty="0">
                        <a:effectLst/>
                        <a:latin typeface="Calibri"/>
                        <a:ea typeface="SimSun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b="1" kern="150" dirty="0" smtClean="0">
                          <a:effectLst/>
                          <a:latin typeface="Calibri"/>
                          <a:ea typeface="SimSun"/>
                          <a:cs typeface="Tahoma"/>
                        </a:rPr>
                        <a:t>Cezhraničná</a:t>
                      </a:r>
                      <a:r>
                        <a:rPr lang="sk-SK" sz="2400" b="1" kern="150" baseline="0" dirty="0" smtClean="0">
                          <a:effectLst/>
                          <a:latin typeface="Calibri"/>
                          <a:ea typeface="SimSun"/>
                          <a:cs typeface="Tahoma"/>
                        </a:rPr>
                        <a:t> spolupráca</a:t>
                      </a:r>
                      <a:endParaRPr lang="sk-SK" sz="2400" b="1" kern="150" dirty="0">
                        <a:effectLst/>
                        <a:latin typeface="Calibri"/>
                        <a:ea typeface="SimSun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39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sk-SK" dirty="0" smtClean="0"/>
          </a:p>
          <a:p>
            <a:pPr marL="0" indent="0" algn="r">
              <a:buNone/>
            </a:pPr>
            <a:r>
              <a:rPr lang="sk-SK" dirty="0" smtClean="0"/>
              <a:t> </a:t>
            </a:r>
            <a:endParaRPr lang="sk-SK" dirty="0"/>
          </a:p>
        </p:txBody>
      </p:sp>
      <p:graphicFrame>
        <p:nvGraphicFramePr>
          <p:cNvPr id="13" name="Zástupný symbol obsahu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247658"/>
              </p:ext>
            </p:extLst>
          </p:nvPr>
        </p:nvGraphicFramePr>
        <p:xfrm>
          <a:off x="4716016" y="2708920"/>
          <a:ext cx="3904616" cy="25968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2308"/>
                <a:gridCol w="1952308"/>
              </a:tblGrid>
              <a:tr h="18415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Úradné hodiny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pondelok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 smtClean="0">
                          <a:effectLst/>
                        </a:rPr>
                        <a:t>7:30 </a:t>
                      </a:r>
                      <a:r>
                        <a:rPr lang="sk-SK" sz="1600" dirty="0">
                          <a:effectLst/>
                        </a:rPr>
                        <a:t>– </a:t>
                      </a:r>
                      <a:r>
                        <a:rPr lang="sk-SK" sz="1600" dirty="0" smtClean="0">
                          <a:effectLst/>
                        </a:rPr>
                        <a:t>15:30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utorok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 smtClean="0">
                          <a:effectLst/>
                        </a:rPr>
                        <a:t>7:30 </a:t>
                      </a:r>
                      <a:r>
                        <a:rPr lang="sk-SK" sz="1600" dirty="0">
                          <a:effectLst/>
                        </a:rPr>
                        <a:t>– </a:t>
                      </a:r>
                      <a:r>
                        <a:rPr lang="sk-SK" sz="1600" dirty="0" smtClean="0">
                          <a:effectLst/>
                        </a:rPr>
                        <a:t>15:30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streda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 smtClean="0">
                          <a:effectLst/>
                        </a:rPr>
                        <a:t>7:30 </a:t>
                      </a:r>
                      <a:r>
                        <a:rPr lang="sk-SK" sz="1600" dirty="0">
                          <a:effectLst/>
                        </a:rPr>
                        <a:t>– </a:t>
                      </a:r>
                      <a:r>
                        <a:rPr lang="sk-SK" sz="1600" dirty="0" smtClean="0">
                          <a:effectLst/>
                        </a:rPr>
                        <a:t>16:30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štvrtok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 smtClean="0">
                          <a:effectLst/>
                        </a:rPr>
                        <a:t>7:30 </a:t>
                      </a:r>
                      <a:r>
                        <a:rPr lang="sk-SK" sz="1600" dirty="0">
                          <a:effectLst/>
                        </a:rPr>
                        <a:t>– </a:t>
                      </a:r>
                      <a:r>
                        <a:rPr lang="sk-SK" sz="1600" dirty="0" smtClean="0">
                          <a:effectLst/>
                        </a:rPr>
                        <a:t>15:30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</a:rPr>
                        <a:t>piatok</a:t>
                      </a:r>
                      <a:endParaRPr lang="sk-SK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 smtClean="0">
                          <a:effectLst/>
                        </a:rPr>
                        <a:t>7:30</a:t>
                      </a:r>
                      <a:r>
                        <a:rPr lang="sk-SK" sz="1600" dirty="0">
                          <a:effectLst/>
                        </a:rPr>
                        <a:t> – </a:t>
                      </a:r>
                      <a:r>
                        <a:rPr lang="sk-SK" sz="1600" dirty="0" smtClean="0">
                          <a:effectLst/>
                        </a:rPr>
                        <a:t>14:30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76200" marB="76200"/>
                </a:tc>
              </a:tr>
            </a:tbl>
          </a:graphicData>
        </a:graphic>
      </p:graphicFrame>
      <p:sp>
        <p:nvSpPr>
          <p:cNvPr id="14" name="Obdĺžnik 13"/>
          <p:cNvSpPr/>
          <p:nvPr/>
        </p:nvSpPr>
        <p:spPr>
          <a:xfrm>
            <a:off x="654760" y="1628800"/>
            <a:ext cx="410445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u="sng" dirty="0">
                <a:hlinkClick r:id="rId3"/>
              </a:rPr>
              <a:t>http://ipc.vucke.sk</a:t>
            </a:r>
            <a:endParaRPr lang="sk-SK" sz="2400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k-SK" b="1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400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Úrad Košického </a:t>
            </a:r>
            <a:r>
              <a:rPr lang="sk-SK" sz="2400" b="1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samosprávneho kraja</a:t>
            </a:r>
            <a:endParaRPr lang="sk-SK" sz="2400" b="1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400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Informačno-poradenské </a:t>
            </a:r>
            <a:r>
              <a:rPr lang="sk-SK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centrum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pre </a:t>
            </a:r>
            <a:r>
              <a:rPr lang="sk-SK" sz="2400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EŠIF</a:t>
            </a:r>
            <a:endParaRPr lang="sk-SK" sz="24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400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Sídlo</a:t>
            </a:r>
            <a:r>
              <a:rPr lang="sk-SK" sz="2400" b="1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: </a:t>
            </a:r>
            <a:endParaRPr lang="sk-SK" sz="24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400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Strojárenská 3,  </a:t>
            </a:r>
            <a:r>
              <a:rPr lang="sk-SK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4. </a:t>
            </a:r>
            <a:r>
              <a:rPr lang="sk-SK" sz="2400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Poschodie</a:t>
            </a:r>
            <a:endParaRPr lang="sk-SK" sz="24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400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042 66 Košice</a:t>
            </a:r>
            <a:endParaRPr lang="sk-SK" sz="24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400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Email: </a:t>
            </a:r>
            <a:r>
              <a:rPr lang="sk-SK" sz="2400" dirty="0" err="1">
                <a:latin typeface="Calibri" pitchFamily="34" charset="0"/>
                <a:ea typeface="Times New Roman" pitchFamily="18" charset="0"/>
                <a:cs typeface="Calibri" pitchFamily="34" charset="0"/>
                <a:hlinkClick r:id="rId4"/>
              </a:rPr>
              <a:t>ipc@vucke.sk</a:t>
            </a:r>
            <a:r>
              <a:rPr lang="sk-SK" sz="2400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lang="sk-SK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BlokTextu 14"/>
          <p:cNvSpPr txBox="1"/>
          <p:nvPr/>
        </p:nvSpPr>
        <p:spPr>
          <a:xfrm>
            <a:off x="455010" y="836712"/>
            <a:ext cx="2900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/>
              <a:t>Kde nás nájdete? </a:t>
            </a:r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380491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24712"/>
          </a:xfrm>
        </p:spPr>
        <p:txBody>
          <a:bodyPr>
            <a:normAutofit/>
          </a:bodyPr>
          <a:lstStyle/>
          <a:p>
            <a:r>
              <a:rPr lang="sk-SK" sz="4800" dirty="0">
                <a:solidFill>
                  <a:schemeClr val="tx1"/>
                </a:solidFill>
              </a:rPr>
              <a:t>Aktuálne výzvy pre  </a:t>
            </a:r>
            <a:r>
              <a:rPr lang="sk-SK" sz="4800" dirty="0" smtClean="0">
                <a:solidFill>
                  <a:schemeClr val="tx1"/>
                </a:solidFill>
              </a:rPr>
              <a:t>MSP</a:t>
            </a:r>
            <a:endParaRPr lang="sk-SK" sz="4800" dirty="0">
              <a:solidFill>
                <a:schemeClr val="tx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3891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sz="3300" dirty="0" smtClean="0"/>
              <a:t>Zvyšovanie </a:t>
            </a:r>
            <a:r>
              <a:rPr lang="sk-SK" sz="3300" dirty="0"/>
              <a:t>štandardov výkonnosti a funkčnosti MSP prostredníctvom </a:t>
            </a:r>
            <a:r>
              <a:rPr lang="sk-SK" sz="3300" b="1" dirty="0"/>
              <a:t>zavádzania systémov manažérstva a </a:t>
            </a:r>
            <a:r>
              <a:rPr lang="sk-SK" sz="3300" dirty="0"/>
              <a:t>posudzovania zhody </a:t>
            </a:r>
            <a:r>
              <a:rPr lang="sk-SK" sz="3300" dirty="0" smtClean="0"/>
              <a:t>výrobkov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sk-SK" sz="2800" b="1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800" b="1" dirty="0" smtClean="0"/>
              <a:t>Vyhlásená</a:t>
            </a:r>
            <a:r>
              <a:rPr lang="sk-SK" sz="2800" b="1" dirty="0"/>
              <a:t>:</a:t>
            </a:r>
            <a:r>
              <a:rPr lang="sk-SK" sz="2800" dirty="0"/>
              <a:t> </a:t>
            </a:r>
            <a:r>
              <a:rPr lang="sk-SK" sz="2800" dirty="0" smtClean="0"/>
              <a:t>31.10.2017</a:t>
            </a:r>
            <a:r>
              <a:rPr lang="sk-SK" sz="2800" dirty="0"/>
              <a:t>, alokácia </a:t>
            </a:r>
            <a:r>
              <a:rPr lang="sk-SK" sz="2800" dirty="0" smtClean="0"/>
              <a:t>4 </a:t>
            </a:r>
            <a:r>
              <a:rPr lang="sk-SK" sz="2800" dirty="0" err="1"/>
              <a:t>mil</a:t>
            </a:r>
            <a:r>
              <a:rPr lang="sk-SK" sz="2800" dirty="0"/>
              <a:t> EUR, </a:t>
            </a:r>
            <a:r>
              <a:rPr lang="sk-SK" sz="2800" dirty="0" smtClean="0"/>
              <a:t>suma žiadaného NFP 935 825 EUR, </a:t>
            </a:r>
            <a:r>
              <a:rPr lang="sk-SK" sz="2800" dirty="0"/>
              <a:t>projekt:   100 000-1 mil. EUR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800" dirty="0"/>
              <a:t> </a:t>
            </a:r>
            <a:r>
              <a:rPr lang="sk-SK" sz="2800" b="1" dirty="0"/>
              <a:t>T:</a:t>
            </a:r>
            <a:r>
              <a:rPr lang="sk-SK" sz="2800" dirty="0"/>
              <a:t> </a:t>
            </a:r>
            <a:r>
              <a:rPr lang="sk-SK" sz="2800" b="1" dirty="0" smtClean="0"/>
              <a:t>31.5.2018</a:t>
            </a:r>
            <a:r>
              <a:rPr lang="sk-SK" sz="2800" dirty="0" smtClean="0"/>
              <a:t>/31.7.2018</a:t>
            </a:r>
            <a:r>
              <a:rPr lang="sk-SK" sz="2800" b="1" dirty="0" smtClean="0"/>
              <a:t> </a:t>
            </a:r>
            <a:r>
              <a:rPr lang="sk-SK" sz="2800" dirty="0"/>
              <a:t>otvorená</a:t>
            </a:r>
          </a:p>
          <a:p>
            <a:pPr algn="just"/>
            <a:r>
              <a:rPr lang="sk-SK" sz="2800" dirty="0"/>
              <a:t>Spolufinancovanie </a:t>
            </a:r>
            <a:r>
              <a:rPr lang="sk-SK" sz="2800" dirty="0" smtClean="0"/>
              <a:t>15 </a:t>
            </a:r>
            <a:r>
              <a:rPr lang="sk-SK" sz="2800" dirty="0"/>
              <a:t>– </a:t>
            </a:r>
            <a:r>
              <a:rPr lang="sk-SK" sz="2800" dirty="0" smtClean="0"/>
              <a:t>30 </a:t>
            </a:r>
            <a:r>
              <a:rPr lang="sk-SK" sz="2800" dirty="0"/>
              <a:t>%</a:t>
            </a:r>
          </a:p>
          <a:p>
            <a:pPr algn="just"/>
            <a:endParaRPr lang="sk-SK" sz="28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800" b="1" dirty="0"/>
              <a:t>Oprávnené subjekty: </a:t>
            </a:r>
            <a:r>
              <a:rPr lang="sk-SK" sz="2800" b="1" dirty="0" err="1"/>
              <a:t>mikro</a:t>
            </a:r>
            <a:r>
              <a:rPr lang="sk-SK" sz="2800" b="1" dirty="0"/>
              <a:t>-, MSP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800" b="1" dirty="0" smtClean="0"/>
              <a:t>Zameranie výzvy: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800" dirty="0"/>
              <a:t>● </a:t>
            </a:r>
            <a:r>
              <a:rPr lang="sk-SK" sz="2400" dirty="0"/>
              <a:t>zavádzanie systému manažérstva podľa noriem </a:t>
            </a:r>
            <a:r>
              <a:rPr lang="sk-SK" sz="2400" dirty="0" smtClean="0"/>
              <a:t>systémov manažérstva</a:t>
            </a:r>
            <a:r>
              <a:rPr lang="sk-SK" sz="2400" dirty="0"/>
              <a:t/>
            </a:r>
            <a:br>
              <a:rPr lang="sk-SK" sz="2400" dirty="0"/>
            </a:br>
            <a:r>
              <a:rPr lang="sk-SK" sz="2400" dirty="0"/>
              <a:t>● posudzovanie zhody výrobkov</a:t>
            </a:r>
          </a:p>
          <a:p>
            <a:pPr marL="0" indent="0" algn="just">
              <a:buNone/>
            </a:pP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852935"/>
            <a:ext cx="1907704" cy="190770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43" y="3212976"/>
            <a:ext cx="1747353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20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24712"/>
          </a:xfrm>
        </p:spPr>
        <p:txBody>
          <a:bodyPr>
            <a:normAutofit/>
          </a:bodyPr>
          <a:lstStyle/>
          <a:p>
            <a:r>
              <a:rPr lang="sk-SK" sz="4800" dirty="0">
                <a:solidFill>
                  <a:schemeClr val="tx1"/>
                </a:solidFill>
              </a:rPr>
              <a:t>Aktuálne výzvy pre  </a:t>
            </a:r>
            <a:r>
              <a:rPr lang="sk-SK" sz="4800" dirty="0" smtClean="0">
                <a:solidFill>
                  <a:schemeClr val="tx1"/>
                </a:solidFill>
              </a:rPr>
              <a:t>MSP</a:t>
            </a:r>
            <a:endParaRPr lang="sk-SK" sz="4800" dirty="0">
              <a:solidFill>
                <a:schemeClr val="tx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38912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k-SK" dirty="0"/>
              <a:t>Výzva zameraná na</a:t>
            </a:r>
            <a:r>
              <a:rPr lang="sk-SK" b="1" dirty="0"/>
              <a:t> podporu inteligentných inovácií v </a:t>
            </a:r>
            <a:r>
              <a:rPr lang="sk-SK" b="1" dirty="0" smtClean="0"/>
              <a:t>priemysle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400" b="1" dirty="0"/>
              <a:t>Vyhlásená:</a:t>
            </a:r>
            <a:r>
              <a:rPr lang="sk-SK" sz="2400" dirty="0"/>
              <a:t> </a:t>
            </a:r>
            <a:r>
              <a:rPr lang="sk-SK" sz="2400" dirty="0" smtClean="0"/>
              <a:t>12.2.2018, </a:t>
            </a:r>
            <a:r>
              <a:rPr lang="sk-SK" sz="2400" dirty="0"/>
              <a:t>alokácia </a:t>
            </a:r>
            <a:r>
              <a:rPr lang="sk-SK" sz="2400" dirty="0" smtClean="0"/>
              <a:t>30 </a:t>
            </a:r>
            <a:r>
              <a:rPr lang="sk-SK" sz="2400" dirty="0" err="1"/>
              <a:t>mil</a:t>
            </a:r>
            <a:r>
              <a:rPr lang="sk-SK" sz="2400" dirty="0"/>
              <a:t> EUR, suma žiadaného NFP 935 825 EUR, projekt:   100 </a:t>
            </a:r>
            <a:r>
              <a:rPr lang="sk-SK" sz="2400" dirty="0" smtClean="0"/>
              <a:t>000-2 </a:t>
            </a:r>
            <a:r>
              <a:rPr lang="sk-SK" sz="2400" dirty="0"/>
              <a:t>mil. EUR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400" dirty="0"/>
              <a:t> </a:t>
            </a:r>
            <a:r>
              <a:rPr lang="sk-SK" sz="2400" b="1" dirty="0"/>
              <a:t>T:</a:t>
            </a:r>
            <a:r>
              <a:rPr lang="sk-SK" sz="2400" dirty="0"/>
              <a:t> </a:t>
            </a:r>
            <a:r>
              <a:rPr lang="sk-SK" sz="2400" b="1" dirty="0" smtClean="0"/>
              <a:t>31.7.2018</a:t>
            </a:r>
            <a:r>
              <a:rPr lang="sk-SK" sz="2400" dirty="0" smtClean="0"/>
              <a:t>/otvorená</a:t>
            </a:r>
            <a:endParaRPr lang="sk-SK" sz="2400" dirty="0"/>
          </a:p>
          <a:p>
            <a:pPr algn="just"/>
            <a:r>
              <a:rPr lang="sk-SK" sz="2400" dirty="0" smtClean="0"/>
              <a:t>Spolufinancovanie 45 – 65 %</a:t>
            </a:r>
            <a:endParaRPr lang="sk-SK" sz="24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400" b="1" dirty="0"/>
              <a:t>Oprávnené subjekty: </a:t>
            </a:r>
            <a:r>
              <a:rPr lang="sk-SK" sz="2400" b="1" dirty="0" err="1"/>
              <a:t>mikro</a:t>
            </a:r>
            <a:r>
              <a:rPr lang="sk-SK" sz="2400" b="1" dirty="0"/>
              <a:t>-, MSP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400" b="1" dirty="0"/>
              <a:t>Zameranie výzvy: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400" dirty="0"/>
              <a:t>● </a:t>
            </a:r>
            <a:r>
              <a:rPr lang="sk-SK" sz="2000" dirty="0"/>
              <a:t>zavádzanie inteligentných riešení na existujúce technológie, ako aj obstaranie nových technológií v rámci existujúcich prevádzok podniku potrebných pre implementáciu inteligentných riešení a vytvorenie inteligentne riadených, vzájomne prepojených autonómnych systémov</a:t>
            </a:r>
          </a:p>
          <a:p>
            <a:pPr marL="0" indent="0" algn="just">
              <a:buNone/>
            </a:pPr>
            <a:endParaRPr lang="sk-SK" b="1" dirty="0"/>
          </a:p>
          <a:p>
            <a:pPr marL="0" indent="0" algn="just">
              <a:buNone/>
            </a:pP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636912"/>
            <a:ext cx="3186310" cy="179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21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24712"/>
          </a:xfrm>
        </p:spPr>
        <p:txBody>
          <a:bodyPr>
            <a:normAutofit/>
          </a:bodyPr>
          <a:lstStyle/>
          <a:p>
            <a:r>
              <a:rPr lang="sk-SK" sz="4800" dirty="0">
                <a:solidFill>
                  <a:schemeClr val="tx1"/>
                </a:solidFill>
              </a:rPr>
              <a:t>Aktuálne výzvy pre  </a:t>
            </a:r>
            <a:r>
              <a:rPr lang="sk-SK" sz="4800" dirty="0" smtClean="0">
                <a:solidFill>
                  <a:schemeClr val="tx1"/>
                </a:solidFill>
              </a:rPr>
              <a:t>MSP</a:t>
            </a:r>
            <a:endParaRPr lang="sk-SK" sz="4800" dirty="0">
              <a:solidFill>
                <a:schemeClr val="tx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389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b="1" dirty="0"/>
              <a:t>Výzva zameraná na podporu inovácií prostredníctvom priemyselného výskumu a experimentálneho vývoja</a:t>
            </a:r>
          </a:p>
          <a:p>
            <a:pPr algn="just"/>
            <a:r>
              <a:rPr lang="it-IT" b="1" dirty="0"/>
              <a:t>Dopravné prostriedky pre 21. </a:t>
            </a:r>
            <a:r>
              <a:rPr lang="it-IT" b="1" dirty="0" smtClean="0"/>
              <a:t>storočie</a:t>
            </a:r>
            <a:endParaRPr lang="sk-SK" b="1" dirty="0" smtClean="0"/>
          </a:p>
          <a:p>
            <a:pPr algn="just"/>
            <a:r>
              <a:rPr lang="sk-SK" b="1" dirty="0"/>
              <a:t>Priemysel pre 21. storočie </a:t>
            </a:r>
            <a:endParaRPr lang="sk-SK" b="1" dirty="0" smtClean="0"/>
          </a:p>
          <a:p>
            <a:pPr algn="just"/>
            <a:r>
              <a:rPr lang="pt-BR" b="1" dirty="0"/>
              <a:t>Zdravé potraviny a životné prostredie</a:t>
            </a:r>
          </a:p>
          <a:p>
            <a:pPr algn="just"/>
            <a:r>
              <a:rPr lang="sk-SK" b="1" dirty="0"/>
              <a:t>Zdravie obyvateľstva a zdravotnícke technológie </a:t>
            </a:r>
          </a:p>
          <a:p>
            <a:pPr algn="just"/>
            <a:r>
              <a:rPr lang="sk-SK" b="1" dirty="0"/>
              <a:t>Digitálne Slovensko a kreatívny priemysel</a:t>
            </a:r>
          </a:p>
          <a:p>
            <a:pPr algn="just"/>
            <a:endParaRPr lang="sk-SK" b="1" dirty="0"/>
          </a:p>
          <a:p>
            <a:pPr algn="just"/>
            <a:endParaRPr lang="it-IT" b="1" dirty="0"/>
          </a:p>
          <a:p>
            <a:pPr marL="0" indent="0" algn="just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99605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4000" dirty="0" smtClean="0">
                <a:solidFill>
                  <a:schemeClr val="tx1"/>
                </a:solidFill>
              </a:rPr>
              <a:t>Najmenej rozvinuté okresy v Košickom kraji</a:t>
            </a:r>
            <a:endParaRPr lang="sk-SK" sz="4000" dirty="0">
              <a:solidFill>
                <a:schemeClr val="tx1"/>
              </a:solidFill>
            </a:endParaRP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79598"/>
            <a:ext cx="8229600" cy="4300567"/>
          </a:xfrm>
        </p:spPr>
      </p:pic>
    </p:spTree>
    <p:extLst>
      <p:ext uri="{BB962C8B-B14F-4D97-AF65-F5344CB8AC3E}">
        <p14:creationId xmlns:p14="http://schemas.microsoft.com/office/powerpoint/2010/main" val="3131670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sk-SK" dirty="0" smtClean="0"/>
          </a:p>
          <a:p>
            <a:pPr marL="0" indent="0" algn="r">
              <a:buNone/>
            </a:pP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611560" y="620688"/>
            <a:ext cx="8208912" cy="770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b="1" dirty="0" smtClean="0"/>
          </a:p>
          <a:p>
            <a:pPr algn="just"/>
            <a:r>
              <a:rPr lang="sk-SK" sz="2100" b="1" dirty="0" smtClean="0"/>
              <a:t>Výzva </a:t>
            </a:r>
            <a:r>
              <a:rPr lang="sk-SK" sz="2100" b="1" dirty="0"/>
              <a:t>na podporu MSP v </a:t>
            </a:r>
            <a:r>
              <a:rPr lang="sk-SK" sz="2100" b="1" u="sng" dirty="0"/>
              <a:t>najmenej rozvinutých okresoch</a:t>
            </a:r>
            <a:r>
              <a:rPr lang="sk-SK" sz="2100" b="1" dirty="0"/>
              <a:t> (kód </a:t>
            </a:r>
            <a:r>
              <a:rPr lang="sk-SK" sz="2100" b="1" dirty="0" smtClean="0"/>
              <a:t>OPVaI-MH/DP/2017/3.3.</a:t>
            </a:r>
            <a:r>
              <a:rPr lang="sk-SK" sz="2100" dirty="0" smtClean="0"/>
              <a:t>1-08</a:t>
            </a:r>
          </a:p>
          <a:p>
            <a:pPr algn="just"/>
            <a:endParaRPr lang="sk-SK" sz="21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100" b="1" dirty="0" smtClean="0"/>
              <a:t>Oprávnené územie: </a:t>
            </a:r>
            <a:r>
              <a:rPr lang="sk-SK" sz="2100" dirty="0" smtClean="0"/>
              <a:t>okresy TV, GL, SO, </a:t>
            </a:r>
            <a:r>
              <a:rPr lang="sk-SK" sz="2100" dirty="0" err="1" smtClean="0"/>
              <a:t>KE-okolie</a:t>
            </a:r>
            <a:endParaRPr lang="sk-SK" sz="21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100" b="1" dirty="0" smtClean="0"/>
              <a:t>Vyhlásená:</a:t>
            </a:r>
            <a:r>
              <a:rPr lang="sk-SK" sz="2100" dirty="0" smtClean="0"/>
              <a:t> 12.9.2017, alokácia 50 </a:t>
            </a:r>
            <a:r>
              <a:rPr lang="sk-SK" sz="2100" dirty="0" err="1" smtClean="0"/>
              <a:t>mil</a:t>
            </a:r>
            <a:r>
              <a:rPr lang="sk-SK" sz="2100" dirty="0" smtClean="0"/>
              <a:t> EUR, po 3 kolách: 39 mil. EUR žiadaného , projekt:   100 000-1 mil. EUR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100" dirty="0" smtClean="0"/>
              <a:t> </a:t>
            </a:r>
            <a:r>
              <a:rPr lang="sk-SK" sz="2100" b="1" dirty="0" smtClean="0"/>
              <a:t>T:</a:t>
            </a:r>
            <a:r>
              <a:rPr lang="sk-SK" sz="2100" dirty="0" smtClean="0"/>
              <a:t> </a:t>
            </a:r>
            <a:r>
              <a:rPr lang="sk-SK" sz="2100" b="1" dirty="0" smtClean="0"/>
              <a:t>31.5.2018 </a:t>
            </a:r>
            <a:r>
              <a:rPr lang="sk-SK" sz="2100" dirty="0" smtClean="0"/>
              <a:t>otvorená</a:t>
            </a:r>
          </a:p>
          <a:p>
            <a:pPr algn="just"/>
            <a:r>
              <a:rPr lang="sk-SK" sz="2100" dirty="0" smtClean="0"/>
              <a:t>Spolufinancovanie 45-55%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100" b="1" dirty="0" smtClean="0"/>
              <a:t>Oprávnené subjekty: </a:t>
            </a:r>
            <a:r>
              <a:rPr lang="sk-SK" sz="2100" b="1" dirty="0" err="1" smtClean="0"/>
              <a:t>mikro</a:t>
            </a:r>
            <a:r>
              <a:rPr lang="sk-SK" sz="2100" b="1" dirty="0" smtClean="0"/>
              <a:t>-, MSP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k-SK" sz="2100" b="1" dirty="0" smtClean="0"/>
              <a:t>Hlavná aktivita: </a:t>
            </a:r>
            <a:r>
              <a:rPr lang="sk-SK" sz="2100" dirty="0" smtClean="0"/>
              <a:t>Rozvoj existujúceho MSP+ tieto podmienky: nový </a:t>
            </a:r>
            <a:r>
              <a:rPr lang="sk-SK" sz="2100" dirty="0" err="1" smtClean="0"/>
              <a:t>dlhohodobý</a:t>
            </a:r>
            <a:r>
              <a:rPr lang="sk-SK" sz="2100" dirty="0" smtClean="0"/>
              <a:t> majetok, počiatočná investícia, dosiahnutie inovácie produktu alebo procesu</a:t>
            </a:r>
            <a:r>
              <a:rPr lang="sk-SK" sz="2100" b="1" dirty="0" smtClean="0"/>
              <a:t>, prínos inovácie minimálne nízkeho stupňa, realizáciou musí dôjsť k využívaniu predmetu projektu, + podmienka oprávnených oblastí priemyslu</a:t>
            </a:r>
          </a:p>
          <a:p>
            <a:pPr algn="just"/>
            <a:r>
              <a:rPr lang="sk-SK" sz="2100" b="1" dirty="0"/>
              <a:t>	</a:t>
            </a:r>
            <a:endParaRPr lang="sk-SK" sz="2100" b="1" dirty="0" smtClean="0"/>
          </a:p>
          <a:p>
            <a:endParaRPr lang="sk-SK" b="1" dirty="0" smtClean="0"/>
          </a:p>
          <a:p>
            <a:endParaRPr lang="sk-SK" dirty="0" smtClean="0"/>
          </a:p>
          <a:p>
            <a:pPr marL="342900" indent="-342900" algn="just">
              <a:buFont typeface="+mj-lt"/>
              <a:buAutoNum type="arabicPeriod"/>
            </a:pPr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5787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sk-SK" dirty="0" smtClean="0"/>
          </a:p>
          <a:p>
            <a:pPr marL="0" indent="0" algn="r">
              <a:buNone/>
            </a:pP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Obdĺžnik 2"/>
          <p:cNvSpPr/>
          <p:nvPr/>
        </p:nvSpPr>
        <p:spPr>
          <a:xfrm>
            <a:off x="539552" y="692696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2000" b="1" dirty="0"/>
              <a:t>OPVaI-MH/DP/2017/3.3.1-14 - </a:t>
            </a:r>
            <a:r>
              <a:rPr lang="sk-SK" sz="2000" b="1" dirty="0" smtClean="0"/>
              <a:t>zameraná </a:t>
            </a:r>
            <a:r>
              <a:rPr lang="sk-SK" sz="2000" b="1" dirty="0"/>
              <a:t>na podporu </a:t>
            </a:r>
            <a:r>
              <a:rPr lang="sk-SK" sz="2000" b="1" dirty="0" err="1"/>
              <a:t>mikro</a:t>
            </a:r>
            <a:r>
              <a:rPr lang="sk-SK" sz="2000" b="1" dirty="0"/>
              <a:t>-, malých a stredných podnikov pôsobiacich v oblasti poskytovania </a:t>
            </a:r>
            <a:r>
              <a:rPr lang="sk-SK" sz="2000" b="1" dirty="0">
                <a:solidFill>
                  <a:srgbClr val="FF0000"/>
                </a:solidFill>
              </a:rPr>
              <a:t>služieb</a:t>
            </a:r>
            <a:r>
              <a:rPr lang="sk-SK" sz="2000" b="1" dirty="0"/>
              <a:t> v najmenej rozvinutých </a:t>
            </a:r>
            <a:r>
              <a:rPr lang="sk-SK" sz="2000" b="1" dirty="0" smtClean="0"/>
              <a:t>okresoch</a:t>
            </a:r>
          </a:p>
          <a:p>
            <a:pPr algn="just"/>
            <a:endParaRPr lang="sk-SK" sz="2000" dirty="0"/>
          </a:p>
          <a:p>
            <a:pPr algn="just"/>
            <a:r>
              <a:rPr lang="sk-SK" sz="2000" b="1" dirty="0" err="1" smtClean="0"/>
              <a:t>Oprávení</a:t>
            </a:r>
            <a:r>
              <a:rPr lang="sk-SK" sz="2000" b="1" dirty="0" smtClean="0"/>
              <a:t> žiadatelia:  </a:t>
            </a:r>
            <a:r>
              <a:rPr lang="sk-SK" sz="2000" dirty="0" smtClean="0"/>
              <a:t>MSP</a:t>
            </a:r>
          </a:p>
          <a:p>
            <a:pPr algn="just"/>
            <a:r>
              <a:rPr lang="sk-SK" sz="2000" dirty="0" smtClean="0"/>
              <a:t>Spolufinancovanie 35%</a:t>
            </a:r>
          </a:p>
          <a:p>
            <a:pPr algn="just"/>
            <a:endParaRPr lang="sk-SK" sz="2000" dirty="0"/>
          </a:p>
          <a:p>
            <a:pPr algn="just"/>
            <a:r>
              <a:rPr lang="sk-SK" sz="2000" b="1" dirty="0" smtClean="0"/>
              <a:t>Vyhlásená:</a:t>
            </a:r>
            <a:r>
              <a:rPr lang="sk-SK" sz="2000" dirty="0" smtClean="0"/>
              <a:t> 20.12.2017</a:t>
            </a:r>
          </a:p>
          <a:p>
            <a:pPr algn="just"/>
            <a:r>
              <a:rPr lang="sk-SK" sz="2000" b="1" dirty="0" smtClean="0"/>
              <a:t>Alokácia:</a:t>
            </a:r>
            <a:r>
              <a:rPr lang="sk-SK" sz="2000" dirty="0" smtClean="0"/>
              <a:t>  10 mil. EUR</a:t>
            </a:r>
          </a:p>
          <a:p>
            <a:pPr algn="just"/>
            <a:r>
              <a:rPr lang="sk-SK" sz="2000" b="1" dirty="0" smtClean="0"/>
              <a:t>T:</a:t>
            </a:r>
            <a:r>
              <a:rPr lang="sk-SK" sz="2000" dirty="0" smtClean="0"/>
              <a:t> 15.5.2018, 31.7.2018 otvorená</a:t>
            </a:r>
          </a:p>
          <a:p>
            <a:pPr algn="just"/>
            <a:endParaRPr lang="sk-SK" sz="2000" dirty="0"/>
          </a:p>
          <a:p>
            <a:pPr algn="just"/>
            <a:r>
              <a:rPr lang="sk-SK" sz="2000" dirty="0" smtClean="0"/>
              <a:t>Hlavná aktivita: rozvoj existujúceho MSP, prostredníctvom nákupu </a:t>
            </a:r>
            <a:r>
              <a:rPr lang="sk-SK" sz="2000" b="1" dirty="0"/>
              <a:t>nového dlhodobého </a:t>
            </a:r>
            <a:r>
              <a:rPr lang="sk-SK" sz="2000" b="1" dirty="0" smtClean="0"/>
              <a:t>majetku</a:t>
            </a:r>
            <a:r>
              <a:rPr lang="sk-SK" sz="2000" dirty="0" smtClean="0"/>
              <a:t>, </a:t>
            </a:r>
            <a:r>
              <a:rPr lang="sk-SK" sz="2000" dirty="0"/>
              <a:t>ktorý bude využívaný pri tvorbe </a:t>
            </a:r>
            <a:r>
              <a:rPr lang="sk-SK" sz="2000" b="1" dirty="0"/>
              <a:t>nového alebo inovovaného </a:t>
            </a:r>
            <a:r>
              <a:rPr lang="sk-SK" sz="2000" b="1" dirty="0" smtClean="0"/>
              <a:t>produktu</a:t>
            </a:r>
            <a:r>
              <a:rPr lang="sk-SK" sz="2000" dirty="0" smtClean="0"/>
              <a:t> </a:t>
            </a:r>
            <a:r>
              <a:rPr lang="sk-SK" sz="2000" dirty="0"/>
              <a:t>žiadateľa, resp. pri </a:t>
            </a:r>
            <a:r>
              <a:rPr lang="sk-SK" sz="2000" b="1" dirty="0"/>
              <a:t>inovácii produkčného procesu</a:t>
            </a:r>
            <a:r>
              <a:rPr lang="sk-SK" sz="2000" dirty="0"/>
              <a:t>. Súčasne môže žiadateľ v rámci projektu realizovať aj </a:t>
            </a:r>
            <a:r>
              <a:rPr lang="sk-SK" sz="2000" b="1" dirty="0"/>
              <a:t>marketingové aktivity </a:t>
            </a:r>
            <a:r>
              <a:rPr lang="sk-SK" sz="2000" dirty="0"/>
              <a:t>v súvislosti s predmetom projektu. Projekt žiadateľa musí predstavovať </a:t>
            </a:r>
            <a:r>
              <a:rPr lang="sk-SK" sz="2000" b="1" dirty="0"/>
              <a:t>inováciu minimálne nízkeho </a:t>
            </a:r>
            <a:r>
              <a:rPr lang="sk-SK" sz="2000" b="1" dirty="0" smtClean="0"/>
              <a:t>stupňa.</a:t>
            </a:r>
            <a:endParaRPr lang="sk-SK" sz="2000" b="1" dirty="0"/>
          </a:p>
        </p:txBody>
      </p:sp>
    </p:spTree>
    <p:extLst>
      <p:ext uri="{BB962C8B-B14F-4D97-AF65-F5344CB8AC3E}">
        <p14:creationId xmlns:p14="http://schemas.microsoft.com/office/powerpoint/2010/main" val="237671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852704"/>
          </a:xfrm>
        </p:spPr>
        <p:txBody>
          <a:bodyPr>
            <a:noAutofit/>
          </a:bodyPr>
          <a:lstStyle/>
          <a:p>
            <a:r>
              <a:rPr lang="sk-SK" sz="4400" dirty="0"/>
              <a:t>Kreatívne talenty - </a:t>
            </a:r>
            <a:r>
              <a:rPr lang="sk-SK" sz="4000" dirty="0" smtClean="0"/>
              <a:t>„</a:t>
            </a:r>
            <a:r>
              <a:rPr lang="sk-SK" sz="4000" dirty="0" smtClean="0"/>
              <a:t>Luxusná výzva“</a:t>
            </a:r>
            <a:endParaRPr lang="sk-SK" sz="40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1280658"/>
            <a:ext cx="8229600" cy="50558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dirty="0"/>
              <a:t>Podpora prístupu k hmotným a nehmotným aktívam MSP v kultúrnom a kreatívnom sektore pre účely tvorby pracovných </a:t>
            </a:r>
            <a:r>
              <a:rPr lang="sk-SK" dirty="0" smtClean="0"/>
              <a:t>miest (plánovaná výzva IROP)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sz="3000" dirty="0" smtClean="0"/>
              <a:t>Spolufinancovanie žiadateľom: </a:t>
            </a:r>
          </a:p>
          <a:p>
            <a:pPr marL="0" indent="0">
              <a:buNone/>
            </a:pPr>
            <a:r>
              <a:rPr lang="sk-SK" dirty="0" err="1" smtClean="0"/>
              <a:t>Mikropodnik</a:t>
            </a:r>
            <a:r>
              <a:rPr lang="sk-SK" dirty="0" smtClean="0"/>
              <a:t> </a:t>
            </a:r>
            <a:r>
              <a:rPr lang="sk-SK" dirty="0" smtClean="0">
                <a:solidFill>
                  <a:srgbClr val="FF0000"/>
                </a:solidFill>
              </a:rPr>
              <a:t>5%</a:t>
            </a:r>
          </a:p>
          <a:p>
            <a:pPr marL="0" indent="0">
              <a:buNone/>
            </a:pPr>
            <a:r>
              <a:rPr lang="sk-SK" dirty="0" smtClean="0"/>
              <a:t>Malý podnik 15%</a:t>
            </a:r>
          </a:p>
          <a:p>
            <a:pPr marL="0" indent="0">
              <a:buNone/>
            </a:pPr>
            <a:r>
              <a:rPr lang="sk-SK" dirty="0" smtClean="0"/>
              <a:t>Stredný podnik 25%</a:t>
            </a:r>
          </a:p>
          <a:p>
            <a:pPr marL="0" indent="0">
              <a:buNone/>
            </a:pPr>
            <a:endParaRPr lang="sk-SK" sz="2400" dirty="0" smtClean="0"/>
          </a:p>
          <a:p>
            <a:pPr marL="0" indent="0">
              <a:buNone/>
            </a:pPr>
            <a:r>
              <a:rPr lang="sk-SK" sz="2400" dirty="0" smtClean="0"/>
              <a:t>Minimálna výška príspevku: 50 000 EUR </a:t>
            </a:r>
            <a:r>
              <a:rPr lang="sk-SK" sz="2400" dirty="0" smtClean="0">
                <a:solidFill>
                  <a:srgbClr val="FF0000"/>
                </a:solidFill>
              </a:rPr>
              <a:t>(+ spolufinancovanie)</a:t>
            </a:r>
            <a:endParaRPr lang="sk-SK" sz="2400" dirty="0" smtClean="0"/>
          </a:p>
          <a:p>
            <a:pPr marL="0" indent="0">
              <a:buNone/>
            </a:pPr>
            <a:r>
              <a:rPr lang="sk-SK" sz="2400" dirty="0" smtClean="0"/>
              <a:t>Maximálna </a:t>
            </a:r>
            <a:r>
              <a:rPr lang="sk-SK" sz="2400" dirty="0"/>
              <a:t>výška príspevku: </a:t>
            </a:r>
            <a:r>
              <a:rPr lang="sk-SK" sz="2400" dirty="0" smtClean="0"/>
              <a:t>200 </a:t>
            </a:r>
            <a:r>
              <a:rPr lang="sk-SK" sz="2400" dirty="0"/>
              <a:t>000 </a:t>
            </a:r>
            <a:r>
              <a:rPr lang="sk-SK" sz="2400" dirty="0" smtClean="0"/>
              <a:t>EUR </a:t>
            </a:r>
            <a:r>
              <a:rPr lang="sk-SK" sz="2400" dirty="0">
                <a:solidFill>
                  <a:srgbClr val="FF0000"/>
                </a:solidFill>
              </a:rPr>
              <a:t>(+ spolufinancovanie)</a:t>
            </a:r>
            <a:endParaRPr lang="sk-SK" sz="2400" dirty="0"/>
          </a:p>
          <a:p>
            <a:pPr marL="0" indent="0">
              <a:buNone/>
            </a:pPr>
            <a:endParaRPr lang="sk-SK" sz="2400" dirty="0" smtClean="0"/>
          </a:p>
        </p:txBody>
      </p:sp>
    </p:spTree>
    <p:extLst>
      <p:ext uri="{BB962C8B-B14F-4D97-AF65-F5344CB8AC3E}">
        <p14:creationId xmlns:p14="http://schemas.microsoft.com/office/powerpoint/2010/main" val="2481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24136"/>
          </a:xfrm>
        </p:spPr>
        <p:txBody>
          <a:bodyPr>
            <a:noAutofit/>
          </a:bodyPr>
          <a:lstStyle/>
          <a:p>
            <a:r>
              <a:rPr lang="sk-SK" sz="3600" dirty="0"/>
              <a:t>„Luxusná výzva“ - Prehľad odvetví podľa NACE kódov v rámci </a:t>
            </a:r>
            <a:r>
              <a:rPr lang="sk-SK" sz="3600" dirty="0" smtClean="0"/>
              <a:t>kult. </a:t>
            </a:r>
            <a:r>
              <a:rPr lang="sk-SK" sz="3600" dirty="0" smtClean="0"/>
              <a:t>a </a:t>
            </a:r>
            <a:r>
              <a:rPr lang="sk-SK" sz="3600" dirty="0" err="1" smtClean="0"/>
              <a:t>kreat.priemyslu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25000" lnSpcReduction="20000"/>
          </a:bodyPr>
          <a:lstStyle/>
          <a:p>
            <a:pPr marL="0" indent="0">
              <a:buNone/>
            </a:pPr>
            <a:r>
              <a:rPr lang="sk-SK" sz="7200" dirty="0" smtClean="0"/>
              <a:t>Činnosti </a:t>
            </a:r>
            <a:r>
              <a:rPr lang="sk-SK" sz="7200" dirty="0"/>
              <a:t>knižníc a </a:t>
            </a:r>
            <a:r>
              <a:rPr lang="sk-SK" sz="7200" dirty="0" smtClean="0"/>
              <a:t>archívov</a:t>
            </a:r>
          </a:p>
          <a:p>
            <a:pPr marL="0" indent="0">
              <a:buNone/>
            </a:pPr>
            <a:r>
              <a:rPr lang="sk-SK" sz="7200" dirty="0" smtClean="0"/>
              <a:t>Činnosti múzeí</a:t>
            </a:r>
          </a:p>
          <a:p>
            <a:pPr marL="0" indent="0">
              <a:buNone/>
            </a:pPr>
            <a:r>
              <a:rPr lang="sk-SK" sz="7200" dirty="0" smtClean="0"/>
              <a:t>Prevádzka </a:t>
            </a:r>
            <a:r>
              <a:rPr lang="sk-SK" sz="7200" dirty="0"/>
              <a:t>historických pamiatok a budov a podobných turistických zaujímavostí </a:t>
            </a:r>
            <a:endParaRPr lang="sk-SK" sz="7200" dirty="0" smtClean="0"/>
          </a:p>
          <a:p>
            <a:pPr marL="0" indent="0">
              <a:buNone/>
            </a:pPr>
            <a:r>
              <a:rPr lang="sk-SK" sz="7200" dirty="0" smtClean="0"/>
              <a:t>Vydávanie kníh</a:t>
            </a:r>
          </a:p>
          <a:p>
            <a:pPr marL="0" indent="0">
              <a:buNone/>
            </a:pPr>
            <a:r>
              <a:rPr lang="sk-SK" sz="7200" dirty="0" smtClean="0"/>
              <a:t>Vydávanie novín</a:t>
            </a:r>
          </a:p>
          <a:p>
            <a:pPr marL="0" indent="0">
              <a:buNone/>
            </a:pPr>
            <a:r>
              <a:rPr lang="sk-SK" sz="7200" dirty="0" smtClean="0"/>
              <a:t>Činnosti </a:t>
            </a:r>
            <a:r>
              <a:rPr lang="sk-SK" sz="7200" dirty="0"/>
              <a:t>spravodajských agentúr</a:t>
            </a:r>
          </a:p>
          <a:p>
            <a:pPr marL="0" indent="0">
              <a:buNone/>
            </a:pPr>
            <a:r>
              <a:rPr lang="sk-SK" sz="7200" dirty="0" smtClean="0"/>
              <a:t>Umelecká </a:t>
            </a:r>
            <a:r>
              <a:rPr lang="sk-SK" sz="7200" dirty="0"/>
              <a:t>tvorba </a:t>
            </a:r>
            <a:endParaRPr lang="sk-SK" sz="7200" dirty="0" smtClean="0"/>
          </a:p>
          <a:p>
            <a:pPr marL="0" indent="0">
              <a:buNone/>
            </a:pPr>
            <a:r>
              <a:rPr lang="sk-SK" sz="7200" dirty="0" smtClean="0"/>
              <a:t>Špecializované </a:t>
            </a:r>
            <a:r>
              <a:rPr lang="sk-SK" sz="7200" dirty="0"/>
              <a:t>dizajnérske </a:t>
            </a:r>
            <a:endParaRPr lang="sk-SK" sz="7200" dirty="0" smtClean="0"/>
          </a:p>
          <a:p>
            <a:pPr marL="0" indent="0">
              <a:buNone/>
            </a:pPr>
            <a:r>
              <a:rPr lang="sk-SK" sz="7200" dirty="0" smtClean="0"/>
              <a:t>Scénické </a:t>
            </a:r>
            <a:r>
              <a:rPr lang="sk-SK" sz="7200" dirty="0"/>
              <a:t>umenie</a:t>
            </a:r>
          </a:p>
          <a:p>
            <a:pPr marL="0" indent="0">
              <a:buNone/>
            </a:pPr>
            <a:r>
              <a:rPr lang="sk-SK" sz="7200" dirty="0"/>
              <a:t>Podporné činnosti súvisiace so scénickým umením </a:t>
            </a:r>
          </a:p>
          <a:p>
            <a:pPr marL="0" indent="0">
              <a:buNone/>
            </a:pPr>
            <a:r>
              <a:rPr lang="sk-SK" sz="7200" dirty="0" smtClean="0"/>
              <a:t>Prevádzka </a:t>
            </a:r>
            <a:r>
              <a:rPr lang="sk-SK" sz="7200" dirty="0"/>
              <a:t>kultúrnych zariadení </a:t>
            </a:r>
          </a:p>
          <a:p>
            <a:pPr marL="0" indent="0">
              <a:buNone/>
            </a:pPr>
            <a:r>
              <a:rPr lang="sk-SK" sz="7200" dirty="0"/>
              <a:t>Výroba filmov, videozáznamov a televíznych programov</a:t>
            </a:r>
          </a:p>
          <a:p>
            <a:pPr marL="0" indent="0">
              <a:buNone/>
            </a:pPr>
            <a:r>
              <a:rPr lang="sk-SK" sz="7200" dirty="0" smtClean="0"/>
              <a:t>Distribúcia </a:t>
            </a:r>
            <a:r>
              <a:rPr lang="sk-SK" sz="7200" dirty="0"/>
              <a:t>filmov, videozáznamov a televíznych programov</a:t>
            </a:r>
          </a:p>
          <a:p>
            <a:pPr marL="0" indent="0">
              <a:buNone/>
            </a:pPr>
            <a:r>
              <a:rPr lang="sk-SK" sz="7200" dirty="0" smtClean="0"/>
              <a:t>Príprava </a:t>
            </a:r>
            <a:r>
              <a:rPr lang="sk-SK" sz="7200" dirty="0"/>
              <a:t>a zverejňovanie zvukových nahrávok</a:t>
            </a:r>
          </a:p>
          <a:p>
            <a:pPr marL="0" indent="0">
              <a:buNone/>
            </a:pPr>
            <a:r>
              <a:rPr lang="sk-SK" sz="7200" dirty="0"/>
              <a:t>Rozhlasové vysielanie</a:t>
            </a:r>
          </a:p>
          <a:p>
            <a:pPr marL="0" indent="0">
              <a:buNone/>
            </a:pPr>
            <a:r>
              <a:rPr lang="sk-SK" sz="7200" dirty="0"/>
              <a:t>Vysielanie televízie a predplatené programy televízie </a:t>
            </a:r>
          </a:p>
          <a:p>
            <a:pPr marL="0" indent="0">
              <a:buNone/>
            </a:pPr>
            <a:r>
              <a:rPr lang="sk-SK" sz="7200" dirty="0"/>
              <a:t>Maloobchod s audio- a videonahrávkami v špecializovaných predajniach</a:t>
            </a:r>
          </a:p>
          <a:p>
            <a:pPr marL="0" indent="0">
              <a:buNone/>
            </a:pPr>
            <a:r>
              <a:rPr lang="sk-SK" sz="7200" dirty="0"/>
              <a:t>Nakladateľstvo v oblasti počítačových hier </a:t>
            </a:r>
          </a:p>
          <a:p>
            <a:pPr marL="0" indent="0">
              <a:buNone/>
            </a:pPr>
            <a:r>
              <a:rPr lang="sk-SK" sz="7200" dirty="0"/>
              <a:t>Reklamné agentúry </a:t>
            </a:r>
          </a:p>
          <a:p>
            <a:pPr marL="0" indent="0">
              <a:buNone/>
            </a:pPr>
            <a:r>
              <a:rPr lang="sk-SK" sz="7200" dirty="0"/>
              <a:t>Umelecké vzdelávanie </a:t>
            </a:r>
          </a:p>
          <a:p>
            <a:pPr marL="0" indent="0">
              <a:buNone/>
            </a:pPr>
            <a:r>
              <a:rPr lang="sk-SK" sz="7200" dirty="0">
                <a:solidFill>
                  <a:srgbClr val="FF0000"/>
                </a:solidFill>
              </a:rPr>
              <a:t>Remeselná výroba 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2637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52704"/>
          </a:xfrm>
        </p:spPr>
        <p:txBody>
          <a:bodyPr>
            <a:normAutofit/>
          </a:bodyPr>
          <a:lstStyle/>
          <a:p>
            <a:r>
              <a:rPr lang="sk-SK" dirty="0"/>
              <a:t>„Luxusná výzva“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sz="2900" b="1" dirty="0"/>
              <a:t>Hlavné aktivity </a:t>
            </a:r>
            <a:endParaRPr lang="sk-SK" sz="2900" dirty="0"/>
          </a:p>
          <a:p>
            <a:pPr marL="0" indent="0">
              <a:buNone/>
            </a:pPr>
            <a:r>
              <a:rPr lang="sk-SK" sz="2900" b="1" dirty="0"/>
              <a:t>1) Obstaranie hmotného a nehmotného majetku nevyhnutných pre výrobu a inovácie </a:t>
            </a:r>
            <a:endParaRPr lang="sk-SK" sz="2900" dirty="0"/>
          </a:p>
          <a:p>
            <a:pPr marL="0" indent="0">
              <a:buNone/>
            </a:pPr>
            <a:r>
              <a:rPr lang="sk-SK" sz="2900" b="1" dirty="0"/>
              <a:t>2) Výdavky na rekonštrukcie, úpravu a obnovu budov v súvislosti s nákupom nových technológií, zariadení </a:t>
            </a:r>
            <a:r>
              <a:rPr lang="sk-SK" sz="2900" dirty="0"/>
              <a:t>– oprávnené budú úpravy interiéru budov, ktoré sú nevyhnutné na realizáciu projektu </a:t>
            </a:r>
          </a:p>
          <a:p>
            <a:pPr marL="0" indent="0">
              <a:buNone/>
            </a:pPr>
            <a:r>
              <a:rPr lang="sk-SK" sz="2900" b="1" dirty="0"/>
              <a:t>3) Podpora marketingových aktivít </a:t>
            </a:r>
            <a:r>
              <a:rPr lang="sk-SK" sz="2900" dirty="0"/>
              <a:t>(účasť na </a:t>
            </a:r>
            <a:r>
              <a:rPr lang="sk-SK" sz="2900" dirty="0" err="1"/>
              <a:t>workshopoch</a:t>
            </a:r>
            <a:r>
              <a:rPr lang="sk-SK" sz="2900" dirty="0"/>
              <a:t>, veľtrhoch, výstavách, propagácia miestnych výrobkov, spracovávanie marketingových stratégií pre miestne produkty, a pod.), </a:t>
            </a:r>
          </a:p>
          <a:p>
            <a:pPr marL="0" indent="0">
              <a:buNone/>
            </a:pPr>
            <a:r>
              <a:rPr lang="sk-SK" sz="2900" b="1" dirty="0"/>
              <a:t>4) Prenájmy priestorov a technológií </a:t>
            </a:r>
            <a:r>
              <a:rPr lang="sk-SK" sz="2900" dirty="0"/>
              <a:t>pre účely výroby (malosériovej), inovácií a distribúcie (mimo kreatívneho centra), </a:t>
            </a:r>
          </a:p>
          <a:p>
            <a:pPr marL="0" indent="0">
              <a:buNone/>
            </a:pPr>
            <a:r>
              <a:rPr lang="sk-SK" sz="2900" b="1" dirty="0"/>
              <a:t>5) Podpora kreatívnej tvorby a produkcie </a:t>
            </a:r>
            <a:r>
              <a:rPr lang="sk-SK" sz="2900" dirty="0"/>
              <a:t>pre účely jej ďalšej distribúcie s cieľom rastu MSP </a:t>
            </a:r>
            <a:r>
              <a:rPr lang="sk-SK" sz="2900" dirty="0" smtClean="0"/>
              <a:t>a tvorby </a:t>
            </a:r>
            <a:r>
              <a:rPr lang="sk-SK" sz="2900" dirty="0"/>
              <a:t>pracovných miest. </a:t>
            </a:r>
          </a:p>
          <a:p>
            <a:endParaRPr lang="sk-SK" sz="2900" dirty="0"/>
          </a:p>
          <a:p>
            <a:pPr marL="0" indent="0">
              <a:buNone/>
            </a:pPr>
            <a:r>
              <a:rPr lang="sk-SK" sz="2900" b="1" dirty="0"/>
              <a:t>Podporné aktivity </a:t>
            </a:r>
            <a:endParaRPr lang="sk-SK" sz="2900" dirty="0"/>
          </a:p>
          <a:p>
            <a:r>
              <a:rPr lang="sk-SK" dirty="0"/>
              <a:t>Riadenie projektu, informovanie a komunikácia, verejné obstarávanie, príprava žiadosti o NFP </a:t>
            </a:r>
            <a:endParaRPr lang="sk-SK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81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852704"/>
          </a:xfrm>
        </p:spPr>
        <p:txBody>
          <a:bodyPr/>
          <a:lstStyle/>
          <a:p>
            <a:r>
              <a:rPr lang="sk-SK" dirty="0"/>
              <a:t>„Luxusná výzva</a:t>
            </a:r>
            <a:r>
              <a:rPr lang="sk-SK" dirty="0" smtClean="0"/>
              <a:t>“ - prácnosť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Podrobný rozpočet projektu – verejné obstarávanie</a:t>
            </a:r>
          </a:p>
          <a:p>
            <a:pPr marL="0" indent="0">
              <a:buNone/>
            </a:pPr>
            <a:r>
              <a:rPr lang="sk-SK" dirty="0" smtClean="0"/>
              <a:t>Podnikateľský plán</a:t>
            </a:r>
          </a:p>
          <a:p>
            <a:pPr marL="0" indent="0">
              <a:buNone/>
            </a:pPr>
            <a:r>
              <a:rPr lang="sk-SK" dirty="0" smtClean="0"/>
              <a:t>Finančná analýza projektu</a:t>
            </a:r>
          </a:p>
          <a:p>
            <a:pPr marL="0" indent="0">
              <a:buNone/>
            </a:pPr>
            <a:r>
              <a:rPr lang="sk-SK" dirty="0" smtClean="0"/>
              <a:t>... Povinné prílohy</a:t>
            </a:r>
          </a:p>
        </p:txBody>
      </p:sp>
    </p:spTree>
    <p:extLst>
      <p:ext uri="{BB962C8B-B14F-4D97-AF65-F5344CB8AC3E}">
        <p14:creationId xmlns:p14="http://schemas.microsoft.com/office/powerpoint/2010/main" val="301080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sk-SK" dirty="0" smtClean="0"/>
          </a:p>
          <a:p>
            <a:pPr marL="0" indent="0" algn="r">
              <a:buNone/>
            </a:pP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1907704" y="2564904"/>
            <a:ext cx="49063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k-SK" sz="3200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3200" dirty="0" smtClean="0">
                <a:latin typeface="Arial" pitchFamily="34" charset="0"/>
                <a:cs typeface="Arial" pitchFamily="34" charset="0"/>
              </a:rPr>
              <a:t>Ďakujem za pozornosť!</a:t>
            </a:r>
            <a:endParaRPr lang="sk-SK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Obrázo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20688"/>
            <a:ext cx="2232248" cy="2312932"/>
          </a:xfrm>
          <a:prstGeom prst="rect">
            <a:avLst/>
          </a:prstGeom>
        </p:spPr>
      </p:pic>
      <p:sp>
        <p:nvSpPr>
          <p:cNvPr id="2" name="BlokTextu 1"/>
          <p:cNvSpPr txBox="1"/>
          <p:nvPr/>
        </p:nvSpPr>
        <p:spPr>
          <a:xfrm>
            <a:off x="2771800" y="4593648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err="1" smtClean="0">
                <a:latin typeface="Arial" pitchFamily="34" charset="0"/>
                <a:cs typeface="Arial" pitchFamily="34" charset="0"/>
              </a:rPr>
              <a:t>ipc@vucke.sk</a:t>
            </a:r>
            <a:endParaRPr lang="sk-SK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63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2452</TotalTime>
  <Words>1412</Words>
  <Application>Microsoft Office PowerPoint</Application>
  <PresentationFormat>Prezentácia na obrazovke (4:3)</PresentationFormat>
  <Paragraphs>425</Paragraphs>
  <Slides>17</Slides>
  <Notes>17</Notes>
  <HiddenSlides>1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18" baseType="lpstr">
      <vt:lpstr>Tok</vt:lpstr>
      <vt:lpstr>    Aktuálne výzvy pre podnikateľov - Informačno-poradenské centrum pre Európske štrukturálne a investičné fondy v Košiciach (IPC)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Aktuálne výzvy pre  MSP</vt:lpstr>
      <vt:lpstr>Aktuálne výzvy pre  MSP</vt:lpstr>
      <vt:lpstr>Aktuálne výzvy pre  MSP</vt:lpstr>
      <vt:lpstr>Najmenej rozvinuté okresy v Košickom kraji</vt:lpstr>
      <vt:lpstr>Prezentácia programu PowerPoint</vt:lpstr>
      <vt:lpstr>Prezentácia programu PowerPoint</vt:lpstr>
      <vt:lpstr>Kreatívne talenty - „Luxusná výzva“</vt:lpstr>
      <vt:lpstr>„Luxusná výzva“ - Prehľad odvetví podľa NACE kódov v rámci kult. a kreat.priemyslu</vt:lpstr>
      <vt:lpstr>„Luxusná výzva“</vt:lpstr>
      <vt:lpstr>„Luxusná výzva“ - prácnosť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Dulinova Viera</dc:creator>
  <cp:lastModifiedBy>Dulinova Viera</cp:lastModifiedBy>
  <cp:revision>112</cp:revision>
  <cp:lastPrinted>2018-05-10T07:32:13Z</cp:lastPrinted>
  <dcterms:created xsi:type="dcterms:W3CDTF">2016-09-23T13:28:01Z</dcterms:created>
  <dcterms:modified xsi:type="dcterms:W3CDTF">2018-05-10T07:32:50Z</dcterms:modified>
</cp:coreProperties>
</file>