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87" r:id="rId5"/>
    <p:sldId id="289" r:id="rId6"/>
    <p:sldId id="290" r:id="rId7"/>
    <p:sldId id="292" r:id="rId8"/>
    <p:sldId id="293" r:id="rId9"/>
    <p:sldId id="294" r:id="rId10"/>
    <p:sldId id="295" r:id="rId11"/>
    <p:sldId id="297" r:id="rId12"/>
    <p:sldId id="298" r:id="rId13"/>
    <p:sldId id="30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281A4-448B-4FD9-8B1E-8D655F679E36}" type="datetimeFigureOut">
              <a:rPr lang="sk-SK" smtClean="0"/>
              <a:t>10.5.2018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4AD01-EC04-4F6C-A53E-ABA620DA9C4F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iforum@ciforum.sk" TargetMode="External"/><Relationship Id="rId2" Type="http://schemas.openxmlformats.org/officeDocument/2006/relationships/hyperlink" Target="mailto:frantisek.janke@tuke.sk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c.europa.eu/info/business-economy-euro/growth-and-investment/financing-investment/crowdfunding_e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c.europa.eu/info/law/better-regulation/initiatives/com-2018-113_en" TargetMode="External"/><Relationship Id="rId4" Type="http://schemas.openxmlformats.org/officeDocument/2006/relationships/hyperlink" Target="https://publications.europa.eu/en/publication-detail/-/publication/3190dbeb-316e-11e7-9412-01aa75ed71a1/language-en/format-PDF/source-search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crowdfundport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rowdfunding4innovation.eu/" TargetMode="External"/><Relationship Id="rId5" Type="http://schemas.openxmlformats.org/officeDocument/2006/relationships/hyperlink" Target="http://ec.europa.eu/transparency/regexpert/index.cfm?do=groupDetail.groupDetail&amp;groupID=3130&amp;Lang=EN" TargetMode="External"/><Relationship Id="rId4" Type="http://schemas.openxmlformats.org/officeDocument/2006/relationships/hyperlink" Target="http://eurocrowd.org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ciforum@ciforum.sk" TargetMode="External"/><Relationship Id="rId2" Type="http://schemas.openxmlformats.org/officeDocument/2006/relationships/hyperlink" Target="mailto:frantisek.janke@tuke.sk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2979763"/>
          </a:xfrm>
        </p:spPr>
        <p:txBody>
          <a:bodyPr>
            <a:normAutofit/>
          </a:bodyPr>
          <a:lstStyle/>
          <a:p>
            <a:pPr algn="l"/>
            <a:r>
              <a:rPr lang="sk-SK" dirty="0" smtClean="0">
                <a:latin typeface="Trebuchet MS" pitchFamily="34" charset="0"/>
              </a:rPr>
              <a:t>: Crowdfunding </a:t>
            </a:r>
            <a:br>
              <a:rPr lang="sk-SK" dirty="0" smtClean="0">
                <a:latin typeface="Trebuchet MS" pitchFamily="34" charset="0"/>
              </a:rPr>
            </a:br>
            <a:r>
              <a:rPr lang="sk-SK" dirty="0" smtClean="0">
                <a:latin typeface="Trebuchet MS" pitchFamily="34" charset="0"/>
              </a:rPr>
              <a:t>: Ako inovačný nástroj?</a:t>
            </a:r>
            <a:br>
              <a:rPr lang="sk-SK" dirty="0" smtClean="0">
                <a:latin typeface="Trebuchet MS" pitchFamily="34" charset="0"/>
              </a:rPr>
            </a:br>
            <a:r>
              <a:rPr lang="sk-SK" dirty="0" smtClean="0">
                <a:latin typeface="Trebuchet MS" pitchFamily="34" charset="0"/>
              </a:rPr>
              <a:t>: Prečo nie.</a:t>
            </a:r>
            <a:endParaRPr lang="sk-SK" dirty="0">
              <a:latin typeface="Trebuchet MS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9552" y="4509120"/>
            <a:ext cx="7632848" cy="1752600"/>
          </a:xfrm>
        </p:spPr>
        <p:txBody>
          <a:bodyPr>
            <a:normAutofit/>
          </a:bodyPr>
          <a:lstStyle/>
          <a:p>
            <a:pPr algn="l"/>
            <a:r>
              <a:rPr lang="sk-SK" sz="1400" dirty="0">
                <a:latin typeface="Trebuchet MS" pitchFamily="34" charset="0"/>
              </a:rPr>
              <a:t>Martin </a:t>
            </a:r>
            <a:r>
              <a:rPr lang="sk-SK" sz="1400" dirty="0" smtClean="0">
                <a:latin typeface="Trebuchet MS" pitchFamily="34" charset="0"/>
              </a:rPr>
              <a:t>Dujčák, </a:t>
            </a:r>
            <a:r>
              <a:rPr lang="sl-SI" sz="1400" dirty="0" smtClean="0">
                <a:latin typeface="Trebuchet MS" pitchFamily="34" charset="0"/>
              </a:rPr>
              <a:t>Technická univerzita v Košiciach</a:t>
            </a:r>
          </a:p>
          <a:p>
            <a:pPr algn="l"/>
            <a:r>
              <a:rPr lang="sk-SK" sz="1400" dirty="0" err="1" smtClean="0">
                <a:solidFill>
                  <a:srgbClr val="404040"/>
                </a:solidFill>
                <a:latin typeface="Trebuchet MS" pitchFamily="34" charset="0"/>
                <a:hlinkClick r:id="rId2"/>
              </a:rPr>
              <a:t>martin.dujcak@tuke.sk</a:t>
            </a:r>
            <a:r>
              <a:rPr lang="sk-SK" sz="1400" dirty="0" smtClean="0">
                <a:solidFill>
                  <a:srgbClr val="404040"/>
                </a:solidFill>
                <a:latin typeface="Trebuchet MS" pitchFamily="34" charset="0"/>
              </a:rPr>
              <a:t> </a:t>
            </a:r>
          </a:p>
          <a:p>
            <a:pPr algn="l"/>
            <a:endParaRPr lang="sl-SI" sz="1400" dirty="0" smtClean="0">
              <a:latin typeface="Trebuchet MS" pitchFamily="34" charset="0"/>
            </a:endParaRPr>
          </a:p>
          <a:p>
            <a:pPr algn="l"/>
            <a:r>
              <a:rPr lang="sl-SI" sz="1400" dirty="0" smtClean="0">
                <a:latin typeface="Trebuchet MS" pitchFamily="34" charset="0"/>
              </a:rPr>
              <a:t>Slavomíra Salajová, Creative Industry Forum</a:t>
            </a:r>
          </a:p>
          <a:p>
            <a:pPr algn="l"/>
            <a:r>
              <a:rPr lang="sl-SI" sz="1400" dirty="0" smtClean="0">
                <a:latin typeface="Trebuchet MS" pitchFamily="34" charset="0"/>
                <a:hlinkClick r:id="rId3"/>
              </a:rPr>
              <a:t>ciforum@ciforum.sk</a:t>
            </a:r>
            <a:r>
              <a:rPr lang="sl-SI" sz="1400" dirty="0" smtClean="0">
                <a:latin typeface="Trebuchet MS" pitchFamily="34" charset="0"/>
              </a:rPr>
              <a:t>  </a:t>
            </a:r>
            <a:endParaRPr lang="en-US" sz="1400" dirty="0" smtClean="0">
              <a:latin typeface="Trebuchet MS" pitchFamily="34" charset="0"/>
            </a:endParaRPr>
          </a:p>
          <a:p>
            <a:endParaRPr lang="sk-SK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437112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5373216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ĺžnik 5"/>
          <p:cNvSpPr/>
          <p:nvPr/>
        </p:nvSpPr>
        <p:spPr>
          <a:xfrm>
            <a:off x="611560" y="3573016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b="1" dirty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ZODPOVEDNÝMI INOVÁCIAMI K ÚSPECHU NA TRHU </a:t>
            </a:r>
          </a:p>
          <a:p>
            <a:r>
              <a:rPr lang="sk-SK" sz="1600" dirty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Tabačka Kulturfabrik v Košiciach 10. mája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 </a:t>
            </a: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539552" y="1196752"/>
            <a:ext cx="78488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k-SK" b="1" dirty="0" smtClean="0"/>
          </a:p>
          <a:p>
            <a:pPr lvl="0"/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Crowdfunding je forma online financovania pre inovat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vne spoločnosti, projekty a jednotlivcov. </a:t>
            </a:r>
          </a:p>
          <a:p>
            <a:pPr lvl="0"/>
            <a:endParaRPr lang="sk-SK" sz="2400" dirty="0">
              <a:solidFill>
                <a:srgbClr val="000000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Crowdfunding m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rôzne form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ty a 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čely, ale vo v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eobecnosti ide o </a:t>
            </a:r>
            <a:r>
              <a:rPr kumimoji="0" lang="sk-SK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kolaborat</a:t>
            </a:r>
            <a:r>
              <a:rPr lang="sk-SK" sz="2400" dirty="0" err="1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sk-SK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vne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financovanie, často prostredn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ctvom crowdfundingových platforiem, ktor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sp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jaj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prispievateľov s prij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mateľmi financovania.</a:t>
            </a:r>
          </a:p>
          <a:p>
            <a:pPr lvl="0"/>
            <a:endParaRPr lang="sk-SK" sz="2400" dirty="0">
              <a:solidFill>
                <a:srgbClr val="000000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sk-SK" sz="2400" dirty="0"/>
              <a:t>Crowdfunding je často vnímaný ako podskupina </a:t>
            </a:r>
            <a:r>
              <a:rPr lang="sk-SK" sz="2400" dirty="0" err="1"/>
              <a:t>crowdsourcingu</a:t>
            </a:r>
            <a:r>
              <a:rPr lang="sk-SK" sz="2400" dirty="0"/>
              <a:t>, t.j. pojmu, ktorý definoval </a:t>
            </a:r>
            <a:r>
              <a:rPr lang="sk-SK" sz="2400" dirty="0" err="1"/>
              <a:t>Jeff</a:t>
            </a:r>
            <a:r>
              <a:rPr lang="sk-SK" sz="2400" dirty="0"/>
              <a:t> </a:t>
            </a:r>
            <a:r>
              <a:rPr lang="sk-SK" sz="2400" dirty="0" err="1"/>
              <a:t>Howe</a:t>
            </a:r>
            <a:r>
              <a:rPr lang="sk-SK" sz="2400" dirty="0"/>
              <a:t> v roku 2006. </a:t>
            </a:r>
          </a:p>
          <a:p>
            <a:pPr lvl="0"/>
            <a:r>
              <a:rPr kumimoji="0" lang="sk-SK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sk-SK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Arial" pitchFamily="34" charset="0"/>
            </a:endParaRPr>
          </a:p>
          <a:p>
            <a:endParaRPr lang="sk-SK" b="1" dirty="0" smtClean="0"/>
          </a:p>
          <a:p>
            <a:endParaRPr lang="sk-SK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 </a:t>
            </a: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268760"/>
            <a:ext cx="6912768" cy="509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 </a:t>
            </a: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uľka 7"/>
          <p:cNvGraphicFramePr>
            <a:graphicFrameLocks noGrp="1"/>
          </p:cNvGraphicFramePr>
          <p:nvPr/>
        </p:nvGraphicFramePr>
        <p:xfrm>
          <a:off x="323528" y="1234440"/>
          <a:ext cx="8640960" cy="5463877"/>
        </p:xfrm>
        <a:graphic>
          <a:graphicData uri="http://schemas.openxmlformats.org/drawingml/2006/table">
            <a:tbl>
              <a:tblPr/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6181">
                <a:tc>
                  <a:txBody>
                    <a:bodyPr/>
                    <a:lstStyle/>
                    <a:p>
                      <a:pPr marL="269875" indent="-26987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MODEL ALTERNATÍVNEHO FINANCOVANIA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 anchor="ctr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8887"/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26987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DEFINÍCIA</a:t>
                      </a:r>
                      <a:endParaRPr lang="sk-SK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 anchor="ctr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88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81">
                <a:tc>
                  <a:txBody>
                    <a:bodyPr/>
                    <a:lstStyle/>
                    <a:p>
                      <a:pPr marL="269875" indent="-2698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P2P spotrebiteľské pôžičky (Peer-to-Peer Consumer Lending)</a:t>
                      </a:r>
                      <a:endParaRPr lang="sk-SK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Jednotlivci alebo inštitucionálni investori poskytnú pôžičku spotrebiteľovi. </a:t>
                      </a:r>
                      <a:endParaRPr lang="sk-SK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181">
                <a:tc>
                  <a:txBody>
                    <a:bodyPr/>
                    <a:lstStyle/>
                    <a:p>
                      <a:pPr marL="269875" indent="-26987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P2P podnikateľské pôžičky (Peer-to-Peer Business Lending)</a:t>
                      </a:r>
                      <a:endParaRPr lang="sk-SK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Jednotlivci alebo inštitucionálni investori poskytnú pôžičku obchodnému dlžníkovi. 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27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Crowdfunding na báze majetkovej účasti (</a:t>
                      </a:r>
                      <a:r>
                        <a:rPr lang="sk-SK" sz="11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Equity-based</a:t>
                      </a: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Crowdfunding)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Jednotlivci alebo inštitucionálni investori kúpia akcie spoločnosti alebo podiel v spoločnosti. 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272">
                <a:tc>
                  <a:txBody>
                    <a:bodyPr/>
                    <a:lstStyle/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Crowdfunding na báze odmeny (Reward-based Crowdfunding)</a:t>
                      </a:r>
                      <a:endParaRPr lang="sk-SK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Podporovatelia poskytnú financie jednotlivcom, projektom, alebo kampaniam výmenou za nefinančné odmeny alebo produkty. 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9272">
                <a:tc>
                  <a:txBody>
                    <a:bodyPr/>
                    <a:lstStyle/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Obchodovanie s faktúrami (Invoice Trading)</a:t>
                      </a:r>
                      <a:endParaRPr lang="sk-SK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Jednotlivci alebo inštitucionálni investori kúpia od podniku so zľavou pohľadávky z titulu faktúr, zmeniek a podobne. 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27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Crowdfunding na financovanie nehnuteľností (</a:t>
                      </a:r>
                      <a:r>
                        <a:rPr lang="sk-SK" sz="11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Real</a:t>
                      </a: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1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Estate</a:t>
                      </a: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Crowdfunding)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Jednotlivci alebo inštitucionálni investori poskytnú kapitál alebo podriadený dlh na financovanie nehnuteľností. 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5452">
                <a:tc>
                  <a:txBody>
                    <a:bodyPr/>
                    <a:lstStyle/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Crowdfunding na báze darov (Donation-based Crowdfunding)</a:t>
                      </a:r>
                      <a:endParaRPr lang="sk-SK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Darcovia poskytnú financovanie jednotlivcom, projektom alebo podnikom z filantropických alebo občianskych dôvodov bez očakávania finančného, či materiálneho návratu. 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9272">
                <a:tc>
                  <a:txBody>
                    <a:bodyPr/>
                    <a:lstStyle/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Dlhové cenné papiere (Debt-based Securities)</a:t>
                      </a:r>
                      <a:endParaRPr lang="sk-SK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Jednotlivci alebo inštitucionálni investori kúpia dlhové cenné papiere na báze dlhu, najmä dlhopisy s pevnou úrokovou sadzbou. 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18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Pôžička (úver) na báze výkazov (</a:t>
                      </a:r>
                      <a:r>
                        <a:rPr lang="sk-SK" sz="11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Balance</a:t>
                      </a: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1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Sheet</a:t>
                      </a: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1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Business</a:t>
                      </a: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1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Lending</a:t>
                      </a: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2698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Entita platformy poskytne úver priamo obchodnému dlžníkovi. 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5236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06120" algn="l"/>
                        </a:tabLs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Crowdfunding s účasťou na zisku (Profit </a:t>
                      </a:r>
                      <a:r>
                        <a:rPr lang="sk-SK" sz="11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Sharing</a:t>
                      </a: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Crowdfunding)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Jednotlivci alebo inštitucionálni investori poskytnú hybridné úročené pôžičky s právom participovať na zisku alebo predajnej hodnote projektu.</a:t>
                      </a:r>
                      <a:endParaRPr lang="sk-SK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3861" marR="33861" marT="0" marB="0">
                    <a:lnL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A7B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 </a:t>
            </a: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16832"/>
            <a:ext cx="9144000" cy="368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 </a:t>
            </a: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ĺžnik 7"/>
          <p:cNvSpPr/>
          <p:nvPr/>
        </p:nvSpPr>
        <p:spPr>
          <a:xfrm>
            <a:off x="539552" y="692697"/>
            <a:ext cx="860444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k-SK" b="1" dirty="0" smtClean="0"/>
          </a:p>
          <a:p>
            <a:endParaRPr lang="sk-SK" b="1" dirty="0"/>
          </a:p>
          <a:p>
            <a:r>
              <a:rPr lang="sk-SK" sz="2400" b="1" dirty="0" smtClean="0">
                <a:latin typeface="Trebuchet MS" pitchFamily="34" charset="0"/>
              </a:rPr>
              <a:t>Crowdfunding ako nástroj na financovanie</a:t>
            </a:r>
          </a:p>
          <a:p>
            <a:pPr>
              <a:buFontTx/>
              <a:buChar char="-"/>
            </a:pPr>
            <a:r>
              <a:rPr lang="sk-SK" sz="2400" dirty="0" smtClean="0">
                <a:latin typeface="Trebuchet MS" pitchFamily="34" charset="0"/>
              </a:rPr>
              <a:t>priamy zdroj finančných prostriedkov</a:t>
            </a:r>
          </a:p>
          <a:p>
            <a:pPr>
              <a:buFontTx/>
              <a:buChar char="-"/>
            </a:pPr>
            <a:r>
              <a:rPr lang="sk-SK" sz="2400" dirty="0">
                <a:latin typeface="Trebuchet MS" pitchFamily="34" charset="0"/>
              </a:rPr>
              <a:t>f</a:t>
            </a:r>
            <a:r>
              <a:rPr lang="sk-SK" sz="2400" dirty="0" smtClean="0">
                <a:latin typeface="Trebuchet MS" pitchFamily="34" charset="0"/>
              </a:rPr>
              <a:t>ixné financovanie (AON all or nothing), flexibilné financovanie (KIA – keep it all)</a:t>
            </a:r>
          </a:p>
          <a:p>
            <a:pPr>
              <a:buFontTx/>
              <a:buChar char="-"/>
            </a:pPr>
            <a:r>
              <a:rPr lang="sk-SK" sz="2400" dirty="0" smtClean="0">
                <a:latin typeface="Trebuchet MS" pitchFamily="34" charset="0"/>
              </a:rPr>
              <a:t> 3 fázy kampane !</a:t>
            </a:r>
          </a:p>
          <a:p>
            <a:pPr>
              <a:buFontTx/>
              <a:buChar char="-"/>
            </a:pPr>
            <a:r>
              <a:rPr lang="sk-SK" sz="2400" dirty="0">
                <a:latin typeface="Trebuchet MS" pitchFamily="34" charset="0"/>
              </a:rPr>
              <a:t>a</a:t>
            </a:r>
            <a:r>
              <a:rPr lang="sk-SK" sz="2400" dirty="0" smtClean="0">
                <a:latin typeface="Trebuchet MS" pitchFamily="34" charset="0"/>
              </a:rPr>
              <a:t>lternatívny finančný nástroj</a:t>
            </a:r>
          </a:p>
          <a:p>
            <a:pPr>
              <a:buFontTx/>
              <a:buChar char="-"/>
            </a:pPr>
            <a:r>
              <a:rPr lang="sk-SK" sz="2400" dirty="0" smtClean="0">
                <a:latin typeface="Trebuchet MS" pitchFamily="34" charset="0"/>
              </a:rPr>
              <a:t>preklenovací nástroj</a:t>
            </a:r>
          </a:p>
          <a:p>
            <a:pPr>
              <a:buFontTx/>
              <a:buChar char="-"/>
            </a:pPr>
            <a:r>
              <a:rPr lang="sk-SK" sz="2400" dirty="0">
                <a:latin typeface="Trebuchet MS" pitchFamily="34" charset="0"/>
              </a:rPr>
              <a:t>d</a:t>
            </a:r>
            <a:r>
              <a:rPr lang="sk-SK" sz="2400" dirty="0" smtClean="0">
                <a:latin typeface="Trebuchet MS" pitchFamily="34" charset="0"/>
              </a:rPr>
              <a:t>iverzifikácia úverového portfólia</a:t>
            </a:r>
          </a:p>
          <a:p>
            <a:endParaRPr lang="sk-SK" sz="2400" b="1" dirty="0" smtClean="0">
              <a:latin typeface="Trebuchet MS" pitchFamily="34" charset="0"/>
            </a:endParaRPr>
          </a:p>
          <a:p>
            <a:r>
              <a:rPr lang="sk-SK" sz="2400" b="1" dirty="0" smtClean="0">
                <a:latin typeface="Trebuchet MS" pitchFamily="34" charset="0"/>
              </a:rPr>
              <a:t>Crowdfunding a reklama</a:t>
            </a:r>
          </a:p>
          <a:p>
            <a:pPr marL="179388" indent="-179388">
              <a:buFontTx/>
              <a:buChar char="-"/>
              <a:tabLst>
                <a:tab pos="179388" algn="l"/>
              </a:tabLst>
            </a:pPr>
            <a:r>
              <a:rPr lang="sk-SK" sz="2400" dirty="0" smtClean="0">
                <a:latin typeface="Trebuchet MS" pitchFamily="34" charset="0"/>
              </a:rPr>
              <a:t>základ úspešného crowdfundingu – reklamná kampaň</a:t>
            </a:r>
          </a:p>
          <a:p>
            <a:pPr marL="179388" indent="-179388">
              <a:buFontTx/>
              <a:buChar char="-"/>
              <a:tabLst>
                <a:tab pos="179388" algn="l"/>
              </a:tabLst>
            </a:pPr>
            <a:r>
              <a:rPr lang="sk-SK" sz="2400" dirty="0" smtClean="0">
                <a:latin typeface="Trebuchet MS" pitchFamily="34" charset="0"/>
              </a:rPr>
              <a:t>špeciálna forma kampane</a:t>
            </a:r>
          </a:p>
          <a:p>
            <a:pPr marL="179388" indent="-179388">
              <a:buFontTx/>
              <a:buChar char="-"/>
              <a:tabLst>
                <a:tab pos="179388" algn="l"/>
              </a:tabLst>
            </a:pPr>
            <a:r>
              <a:rPr lang="sk-SK" sz="2400" dirty="0" smtClean="0">
                <a:latin typeface="Trebuchet MS" pitchFamily="34" charset="0"/>
              </a:rPr>
              <a:t>osobité zákonitosti kampane</a:t>
            </a:r>
          </a:p>
          <a:p>
            <a:pPr marL="179388" indent="-179388">
              <a:buFontTx/>
              <a:buChar char="-"/>
              <a:tabLst>
                <a:tab pos="179388" algn="l"/>
              </a:tabLst>
            </a:pPr>
            <a:r>
              <a:rPr lang="sk-SK" sz="2400" dirty="0" smtClean="0">
                <a:latin typeface="Trebuchet MS" pitchFamily="34" charset="0"/>
              </a:rPr>
              <a:t>nevyhnutnosť dodržiavania etických pravidiel kampane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 </a:t>
            </a: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ĺžnik 7"/>
          <p:cNvSpPr/>
          <p:nvPr/>
        </p:nvSpPr>
        <p:spPr>
          <a:xfrm>
            <a:off x="611560" y="620688"/>
            <a:ext cx="7848872" cy="5499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k-SK" b="1" dirty="0" smtClean="0"/>
          </a:p>
          <a:p>
            <a:endParaRPr lang="sk-SK" b="1" dirty="0"/>
          </a:p>
          <a:p>
            <a:endParaRPr lang="sk-SK" dirty="0" smtClean="0">
              <a:latin typeface="Trebuchet MS" pitchFamily="34" charset="0"/>
            </a:endParaRPr>
          </a:p>
          <a:p>
            <a:pPr marL="457200" indent="-457200"/>
            <a:r>
              <a:rPr lang="sk-SK" sz="2400" b="1" dirty="0">
                <a:latin typeface="Trebuchet MS" pitchFamily="34" charset="0"/>
              </a:rPr>
              <a:t>Crowdfunding </a:t>
            </a:r>
            <a:r>
              <a:rPr lang="sk-SK" sz="2400" b="1" dirty="0" smtClean="0">
                <a:latin typeface="Trebuchet MS" pitchFamily="34" charset="0"/>
              </a:rPr>
              <a:t>ako </a:t>
            </a:r>
            <a:r>
              <a:rPr lang="sk-SK" sz="2400" b="1" dirty="0">
                <a:latin typeface="Trebuchet MS" pitchFamily="34" charset="0"/>
              </a:rPr>
              <a:t>úspešný nástroj na prieskum trhu</a:t>
            </a:r>
          </a:p>
          <a:p>
            <a:pPr marL="179388" indent="-179388">
              <a:buFontTx/>
              <a:buChar char="-"/>
            </a:pPr>
            <a:r>
              <a:rPr lang="sk-SK" sz="2400" dirty="0">
                <a:latin typeface="Trebuchet MS" pitchFamily="34" charset="0"/>
              </a:rPr>
              <a:t>získavanie informácií o potenciálnom trhu a správaní sa spotrebiteľov</a:t>
            </a:r>
          </a:p>
          <a:p>
            <a:pPr marL="179388" indent="-179388">
              <a:buFontTx/>
              <a:buChar char="-"/>
            </a:pPr>
            <a:r>
              <a:rPr lang="sk-SK" sz="2400" dirty="0">
                <a:latin typeface="Trebuchet MS" pitchFamily="34" charset="0"/>
              </a:rPr>
              <a:t>získavanie informácií o dopyte</a:t>
            </a:r>
          </a:p>
          <a:p>
            <a:endParaRPr lang="sk-SK" sz="2400" dirty="0" smtClean="0">
              <a:latin typeface="Trebuchet MS" pitchFamily="34" charset="0"/>
            </a:endParaRPr>
          </a:p>
          <a:p>
            <a:r>
              <a:rPr lang="sk-SK" sz="2400" b="1" dirty="0" smtClean="0">
                <a:latin typeface="Trebuchet MS" pitchFamily="34" charset="0"/>
              </a:rPr>
              <a:t>Crowdfunding ako </a:t>
            </a:r>
            <a:r>
              <a:rPr lang="sk-SK" sz="2400" b="1" dirty="0">
                <a:latin typeface="Trebuchet MS" pitchFamily="34" charset="0"/>
              </a:rPr>
              <a:t>interaktívny doplnok k tradičným </a:t>
            </a:r>
            <a:r>
              <a:rPr lang="sk-SK" sz="2400" b="1" dirty="0" smtClean="0">
                <a:latin typeface="Trebuchet MS" pitchFamily="34" charset="0"/>
              </a:rPr>
              <a:t>médiám</a:t>
            </a:r>
            <a:endParaRPr lang="sk-SK" sz="2400" b="1" dirty="0">
              <a:latin typeface="Trebuchet MS" pitchFamily="34" charset="0"/>
            </a:endParaRPr>
          </a:p>
          <a:p>
            <a:pPr marL="179388" indent="-179388">
              <a:buFontTx/>
              <a:buChar char="-"/>
            </a:pPr>
            <a:r>
              <a:rPr lang="sk-SK" sz="2400" dirty="0">
                <a:latin typeface="Trebuchet MS" pitchFamily="34" charset="0"/>
              </a:rPr>
              <a:t>publikum sa stáva aktívnou súčasťou marketingovej kampane</a:t>
            </a:r>
          </a:p>
          <a:p>
            <a:pPr marL="179388" indent="-179388">
              <a:buFontTx/>
              <a:buChar char="-"/>
            </a:pPr>
            <a:r>
              <a:rPr lang="sk-SK" sz="2400" dirty="0">
                <a:latin typeface="Trebuchet MS" pitchFamily="34" charset="0"/>
              </a:rPr>
              <a:t>získavanie fanúšikov – CF investori sprostredkúvajú tzv. </a:t>
            </a:r>
            <a:r>
              <a:rPr lang="sk-SK" sz="2400" dirty="0" err="1">
                <a:latin typeface="Trebuchet MS" pitchFamily="34" charset="0"/>
              </a:rPr>
              <a:t>word-of-mouth</a:t>
            </a:r>
            <a:r>
              <a:rPr lang="sk-SK" sz="2400" dirty="0">
                <a:latin typeface="Trebuchet MS" pitchFamily="34" charset="0"/>
              </a:rPr>
              <a:t> marketing</a:t>
            </a:r>
          </a:p>
          <a:p>
            <a:pPr marL="179388" indent="-179388">
              <a:buFontTx/>
              <a:buChar char="-"/>
            </a:pPr>
            <a:r>
              <a:rPr lang="sk-SK" sz="2400" dirty="0">
                <a:latin typeface="Trebuchet MS" pitchFamily="34" charset="0"/>
              </a:rPr>
              <a:t>získavanie spätnej väzby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 </a:t>
            </a: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ĺžnik 7"/>
          <p:cNvSpPr/>
          <p:nvPr/>
        </p:nvSpPr>
        <p:spPr>
          <a:xfrm>
            <a:off x="251520" y="620688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k-SK" b="1" dirty="0" smtClean="0"/>
          </a:p>
          <a:p>
            <a:endParaRPr lang="sk-SK" b="1" dirty="0"/>
          </a:p>
          <a:p>
            <a:endParaRPr lang="sk-SK" dirty="0" smtClean="0">
              <a:latin typeface="Trebuchet MS" pitchFamily="34" charset="0"/>
            </a:endParaRPr>
          </a:p>
          <a:p>
            <a:r>
              <a:rPr lang="sk-SK" dirty="0">
                <a:latin typeface="Trebuchet MS" pitchFamily="34" charset="0"/>
              </a:rPr>
              <a:t>Pracovná definícia crowdfundingu </a:t>
            </a:r>
            <a:r>
              <a:rPr lang="sk-SK" dirty="0" smtClean="0">
                <a:latin typeface="Trebuchet MS" pitchFamily="34" charset="0"/>
              </a:rPr>
              <a:t>Európskej Komisie </a:t>
            </a:r>
            <a:r>
              <a:rPr lang="sk-SK" dirty="0">
                <a:latin typeface="Trebuchet MS" pitchFamily="34" charset="0"/>
              </a:rPr>
              <a:t>definuje crowdfunding ako </a:t>
            </a:r>
            <a:r>
              <a:rPr lang="sk-SK" sz="2400" dirty="0">
                <a:latin typeface="Trebuchet MS" pitchFamily="34" charset="0"/>
              </a:rPr>
              <a:t>„otvorenú výzvu verejnosti, typicky uskutočnenú prostredníctvom internetu, financovať špecifický projekt.“ </a:t>
            </a:r>
            <a:r>
              <a:rPr lang="en-US" sz="1400" dirty="0">
                <a:latin typeface="Trebuchet MS" pitchFamily="34" charset="0"/>
              </a:rPr>
              <a:t>ESMA. (2014). Position Paper: Crowdfunding. </a:t>
            </a:r>
            <a:r>
              <a:rPr lang="en-US" sz="1400" i="1" dirty="0">
                <a:latin typeface="Trebuchet MS" pitchFamily="34" charset="0"/>
              </a:rPr>
              <a:t>ESMA/2014/SMSG/010</a:t>
            </a:r>
            <a:r>
              <a:rPr lang="sk-SK" sz="1400" dirty="0" smtClean="0">
                <a:latin typeface="Trebuchet MS" pitchFamily="34" charset="0"/>
              </a:rPr>
              <a:t>.</a:t>
            </a:r>
          </a:p>
          <a:p>
            <a:endParaRPr lang="sk-SK" sz="1400" dirty="0"/>
          </a:p>
          <a:p>
            <a:endParaRPr lang="sk-SK" sz="1400" dirty="0"/>
          </a:p>
        </p:txBody>
      </p:sp>
      <p:sp>
        <p:nvSpPr>
          <p:cNvPr id="10" name="Obdĺžnik 9"/>
          <p:cNvSpPr/>
          <p:nvPr/>
        </p:nvSpPr>
        <p:spPr>
          <a:xfrm>
            <a:off x="323528" y="2967335"/>
            <a:ext cx="828092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k-SK" dirty="0">
              <a:latin typeface="Trebuchet MS" pitchFamily="34" charset="0"/>
            </a:endParaRPr>
          </a:p>
          <a:p>
            <a:pPr algn="ctr"/>
            <a:r>
              <a:rPr lang="sk-SK" sz="2800" dirty="0" smtClean="0">
                <a:latin typeface="Trebuchet MS" pitchFamily="34" charset="0"/>
              </a:rPr>
              <a:t>„Európska komisia pracuje na tom, aby pomohla investorom a podnikom využiť potenciál crowdfundingu a uľahčiť platformám ponúkať svoje služby v celej EÚ.“</a:t>
            </a:r>
          </a:p>
          <a:p>
            <a:endParaRPr lang="sk-SK" sz="2000" dirty="0" smtClean="0">
              <a:latin typeface="Trebuchet MS" pitchFamily="34" charset="0"/>
            </a:endParaRPr>
          </a:p>
          <a:p>
            <a:r>
              <a:rPr lang="en-US" sz="2000" dirty="0" smtClean="0">
                <a:latin typeface="Trebuchet MS" pitchFamily="34" charset="0"/>
                <a:hlinkClick r:id="rId4"/>
              </a:rPr>
              <a:t>https://ec.europa.eu/info/business-economy-euro/growth-and-investment/financing-investment/crowdfunding_en</a:t>
            </a:r>
            <a:r>
              <a:rPr lang="sk-SK" sz="2000" dirty="0" smtClean="0">
                <a:latin typeface="Trebuchet MS" pitchFamily="34" charset="0"/>
              </a:rPr>
              <a:t> </a:t>
            </a:r>
          </a:p>
          <a:p>
            <a:endParaRPr lang="sk-SK" sz="2000" dirty="0" smtClean="0">
              <a:latin typeface="Trebuchet MS" pitchFamily="34" charset="0"/>
            </a:endParaRPr>
          </a:p>
          <a:p>
            <a:endParaRPr lang="sk-SK" sz="2000" dirty="0">
              <a:latin typeface="Trebuchet MS" pitchFamily="34" charset="0"/>
            </a:endParaRPr>
          </a:p>
          <a:p>
            <a:endParaRPr lang="sk-SK" sz="2000" dirty="0" smtClean="0">
              <a:latin typeface="Trebuchet MS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</a:t>
            </a:r>
            <a:b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</a:br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aktivity Európskej Únie</a:t>
            </a: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ĺžnik 7"/>
          <p:cNvSpPr/>
          <p:nvPr/>
        </p:nvSpPr>
        <p:spPr>
          <a:xfrm>
            <a:off x="467544" y="1340768"/>
            <a:ext cx="8352928" cy="5319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sk-SK" sz="2000" b="1" dirty="0">
                <a:latin typeface="Trebuchet MS" pitchFamily="34" charset="0"/>
              </a:rPr>
              <a:t>Október 2013: </a:t>
            </a:r>
            <a:r>
              <a:rPr lang="sk-SK" sz="2000" dirty="0">
                <a:latin typeface="Trebuchet MS" pitchFamily="34" charset="0"/>
              </a:rPr>
              <a:t>Konzultácia o crowdfundingu</a:t>
            </a:r>
          </a:p>
          <a:p>
            <a:pPr>
              <a:spcAft>
                <a:spcPts val="600"/>
              </a:spcAft>
            </a:pPr>
            <a:r>
              <a:rPr lang="sk-SK" sz="2000" b="1" dirty="0">
                <a:latin typeface="Trebuchet MS" pitchFamily="34" charset="0"/>
              </a:rPr>
              <a:t>Marec 2014: </a:t>
            </a:r>
            <a:r>
              <a:rPr lang="sk-SK" sz="2000" dirty="0" smtClean="0">
                <a:latin typeface="Trebuchet MS" pitchFamily="34" charset="0"/>
              </a:rPr>
              <a:t>Oznámenie </a:t>
            </a:r>
            <a:r>
              <a:rPr lang="sk-SK" sz="2000" dirty="0">
                <a:latin typeface="Trebuchet MS" pitchFamily="34" charset="0"/>
              </a:rPr>
              <a:t>o crowdfundingu</a:t>
            </a:r>
          </a:p>
          <a:p>
            <a:pPr>
              <a:spcAft>
                <a:spcPts val="600"/>
              </a:spcAft>
            </a:pPr>
            <a:r>
              <a:rPr lang="sk-SK" sz="2000" b="1" dirty="0">
                <a:latin typeface="Trebuchet MS" pitchFamily="34" charset="0"/>
              </a:rPr>
              <a:t>November 2015: </a:t>
            </a:r>
            <a:r>
              <a:rPr lang="sk-SK" sz="2000" dirty="0">
                <a:latin typeface="Trebuchet MS" pitchFamily="34" charset="0"/>
              </a:rPr>
              <a:t>štúdia Crowdfunding: mapovanie trhov EU</a:t>
            </a:r>
          </a:p>
          <a:p>
            <a:pPr>
              <a:spcAft>
                <a:spcPts val="600"/>
              </a:spcAft>
            </a:pPr>
            <a:r>
              <a:rPr lang="sk-SK" sz="2000" b="1" dirty="0">
                <a:latin typeface="Trebuchet MS" pitchFamily="34" charset="0"/>
              </a:rPr>
              <a:t>Máj 2016: </a:t>
            </a:r>
            <a:r>
              <a:rPr lang="sk-SK" sz="2000" dirty="0">
                <a:latin typeface="Trebuchet MS" pitchFamily="34" charset="0"/>
              </a:rPr>
              <a:t>štúdia Správa o vývoji európskeho sektora crowdfundingu, ktorý je podľa akčného plánu súčasťou kapitálových trhov</a:t>
            </a:r>
          </a:p>
          <a:p>
            <a:pPr>
              <a:spcAft>
                <a:spcPts val="600"/>
              </a:spcAft>
            </a:pPr>
            <a:r>
              <a:rPr lang="sk-SK" sz="2000" b="1" dirty="0">
                <a:latin typeface="Trebuchet MS" pitchFamily="34" charset="0"/>
              </a:rPr>
              <a:t>November 2016</a:t>
            </a:r>
            <a:r>
              <a:rPr lang="sk-SK" sz="2000" b="1" dirty="0" smtClean="0">
                <a:latin typeface="Trebuchet MS" pitchFamily="34" charset="0"/>
              </a:rPr>
              <a:t>: </a:t>
            </a:r>
            <a:r>
              <a:rPr lang="sk-SK" sz="2000" dirty="0" smtClean="0">
                <a:latin typeface="Trebuchet MS" pitchFamily="34" charset="0"/>
              </a:rPr>
              <a:t>výzva </a:t>
            </a:r>
            <a:r>
              <a:rPr lang="sk-SK" sz="2000" dirty="0">
                <a:latin typeface="Trebuchet MS" pitchFamily="34" charset="0"/>
              </a:rPr>
              <a:t>Identifikácia trhových a regulačných prekážok crowdfundingu v EÚ </a:t>
            </a:r>
          </a:p>
          <a:p>
            <a:pPr>
              <a:spcAft>
                <a:spcPts val="600"/>
              </a:spcAft>
            </a:pPr>
            <a:r>
              <a:rPr lang="sk-SK" sz="2000" b="1" dirty="0">
                <a:latin typeface="Trebuchet MS" pitchFamily="34" charset="0"/>
              </a:rPr>
              <a:t>Máj 2017: </a:t>
            </a:r>
            <a:r>
              <a:rPr lang="sk-SK" sz="2000" b="1" dirty="0">
                <a:latin typeface="Trebuchet MS" pitchFamily="34" charset="0"/>
                <a:hlinkClick r:id="rId4"/>
              </a:rPr>
              <a:t>štúdia Posúdenie potenciálu crowdfundingu a iných foriem alternatívneho financovania na podporu výskumu a inovácií</a:t>
            </a:r>
            <a:endParaRPr lang="sk-SK" sz="2000" b="1" dirty="0">
              <a:latin typeface="Trebuchet MS" pitchFamily="34" charset="0"/>
            </a:endParaRPr>
          </a:p>
          <a:p>
            <a:pPr>
              <a:spcAft>
                <a:spcPts val="600"/>
              </a:spcAft>
            </a:pPr>
            <a:r>
              <a:rPr lang="sk-SK" sz="2000" b="1" dirty="0">
                <a:latin typeface="Trebuchet MS" pitchFamily="34" charset="0"/>
              </a:rPr>
              <a:t>Október 2017: </a:t>
            </a:r>
            <a:r>
              <a:rPr lang="sk-SK" sz="2000" dirty="0">
                <a:latin typeface="Trebuchet MS" pitchFamily="34" charset="0"/>
              </a:rPr>
              <a:t> analýza   Počiatočné hodnotenie vplyvu: legislatívny návrh rámca EÚ k </a:t>
            </a:r>
            <a:r>
              <a:rPr lang="sk-SK" sz="2000" dirty="0" err="1">
                <a:latin typeface="Trebuchet MS" pitchFamily="34" charset="0"/>
              </a:rPr>
              <a:t>peer</a:t>
            </a:r>
            <a:r>
              <a:rPr lang="sk-SK" sz="2000" dirty="0">
                <a:latin typeface="Trebuchet MS" pitchFamily="34" charset="0"/>
              </a:rPr>
              <a:t> to </a:t>
            </a:r>
            <a:r>
              <a:rPr lang="sk-SK" sz="2000" dirty="0" err="1">
                <a:latin typeface="Trebuchet MS" pitchFamily="34" charset="0"/>
              </a:rPr>
              <a:t>peer</a:t>
            </a:r>
            <a:r>
              <a:rPr lang="sk-SK" sz="2000" dirty="0">
                <a:latin typeface="Trebuchet MS" pitchFamily="34" charset="0"/>
              </a:rPr>
              <a:t> financovaniu</a:t>
            </a:r>
            <a:br>
              <a:rPr lang="sk-SK" sz="2000" dirty="0">
                <a:latin typeface="Trebuchet MS" pitchFamily="34" charset="0"/>
              </a:rPr>
            </a:br>
            <a:r>
              <a:rPr lang="sk-SK" sz="2000" b="1" dirty="0" smtClean="0">
                <a:latin typeface="Trebuchet MS" pitchFamily="34" charset="0"/>
              </a:rPr>
              <a:t>December </a:t>
            </a:r>
            <a:r>
              <a:rPr lang="sk-SK" sz="2000" b="1" dirty="0">
                <a:latin typeface="Trebuchet MS" pitchFamily="34" charset="0"/>
              </a:rPr>
              <a:t>2017: </a:t>
            </a:r>
            <a:r>
              <a:rPr lang="sk-SK" sz="2000" dirty="0">
                <a:latin typeface="Trebuchet MS" pitchFamily="34" charset="0"/>
              </a:rPr>
              <a:t>štúdia Identifikácia trhových a regulačných prekážok pri cezhraničnom rozvoji crowdfundingu v EÚ   </a:t>
            </a:r>
          </a:p>
          <a:p>
            <a:pPr>
              <a:spcAft>
                <a:spcPts val="600"/>
              </a:spcAft>
            </a:pPr>
            <a:r>
              <a:rPr lang="sk-SK" sz="2000" b="1" dirty="0">
                <a:latin typeface="Trebuchet MS" pitchFamily="34" charset="0"/>
              </a:rPr>
              <a:t>Marec 2018: </a:t>
            </a:r>
            <a:r>
              <a:rPr lang="sk-SK" sz="2000" b="1" dirty="0">
                <a:latin typeface="Trebuchet MS" pitchFamily="34" charset="0"/>
                <a:hlinkClick r:id="rId5"/>
              </a:rPr>
              <a:t>EK zverejnila návrh nariadenia o európskych poskytovateľoch kolektívneho </a:t>
            </a:r>
            <a:r>
              <a:rPr lang="sk-SK" sz="2000" b="1" dirty="0" smtClean="0">
                <a:latin typeface="Trebuchet MS" pitchFamily="34" charset="0"/>
                <a:hlinkClick r:id="rId5"/>
              </a:rPr>
              <a:t>financovania</a:t>
            </a:r>
            <a:endParaRPr lang="sk-SK" sz="2000" b="1" dirty="0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</a:t>
            </a:r>
            <a:b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</a:br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zdroje EU </a:t>
            </a: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ĺžnik 8"/>
          <p:cNvSpPr/>
          <p:nvPr/>
        </p:nvSpPr>
        <p:spPr>
          <a:xfrm>
            <a:off x="683568" y="1700808"/>
            <a:ext cx="799288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The European Crowdfunding Network AISBL (ECN)</a:t>
            </a:r>
            <a:endParaRPr lang="sk-SK" sz="2400" b="1" dirty="0" smtClean="0"/>
          </a:p>
          <a:p>
            <a:r>
              <a:rPr lang="en-US" sz="2400" dirty="0" smtClean="0">
                <a:hlinkClick r:id="rId4"/>
              </a:rPr>
              <a:t>http://eurocrowd.org</a:t>
            </a:r>
            <a:r>
              <a:rPr lang="sk-SK" sz="2400" dirty="0" smtClean="0"/>
              <a:t> </a:t>
            </a:r>
            <a:r>
              <a:rPr lang="en-US" sz="2400" dirty="0" smtClean="0"/>
              <a:t> </a:t>
            </a:r>
            <a:endParaRPr lang="sk-SK" sz="2400" dirty="0" smtClean="0"/>
          </a:p>
          <a:p>
            <a:endParaRPr lang="sk-SK" sz="2400" b="1" dirty="0" smtClean="0"/>
          </a:p>
          <a:p>
            <a:r>
              <a:rPr lang="sk-SK" sz="2400" b="1" dirty="0" smtClean="0"/>
              <a:t>European Crowdfunding Stakeholders Forum</a:t>
            </a:r>
          </a:p>
          <a:p>
            <a:r>
              <a:rPr lang="sk-SK" sz="2400" dirty="0" smtClean="0">
                <a:hlinkClick r:id="rId5"/>
              </a:rPr>
              <a:t>http://ec.europa.eu/transparency/regexpert/index.cfm?do=groupDetail.groupDetail&amp;groupID=3130&amp;Lang=EN</a:t>
            </a:r>
            <a:r>
              <a:rPr lang="sk-SK" sz="2400" dirty="0" smtClean="0"/>
              <a:t> </a:t>
            </a:r>
          </a:p>
          <a:p>
            <a:endParaRPr lang="sk-SK" sz="2400" dirty="0"/>
          </a:p>
          <a:p>
            <a:r>
              <a:rPr lang="sk-SK" sz="2400" dirty="0" smtClean="0">
                <a:hlinkClick r:id="rId6"/>
              </a:rPr>
              <a:t>http://crowdfunding4innovation.eu/</a:t>
            </a:r>
            <a:r>
              <a:rPr lang="sk-SK" sz="2400" dirty="0" smtClean="0"/>
              <a:t> </a:t>
            </a:r>
          </a:p>
          <a:p>
            <a:endParaRPr lang="sk-SK" sz="2400" dirty="0"/>
          </a:p>
          <a:p>
            <a:r>
              <a:rPr lang="sk-SK" sz="2400" dirty="0" smtClean="0">
                <a:hlinkClick r:id="rId7"/>
              </a:rPr>
              <a:t>https://www.crowdfundport.eu/</a:t>
            </a:r>
            <a:r>
              <a:rPr lang="sk-SK" sz="2400" dirty="0" smtClean="0"/>
              <a:t> 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/>
          </a:p>
          <a:p>
            <a:r>
              <a:rPr lang="sk-SK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</a:t>
            </a:r>
            <a:b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</a:b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5371" y="1556792"/>
            <a:ext cx="5698629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24744"/>
            <a:ext cx="3488787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132856"/>
            <a:ext cx="285313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221088"/>
            <a:ext cx="2520280" cy="233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984" y="5157192"/>
            <a:ext cx="4310211" cy="132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6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293096"/>
            <a:ext cx="4536504" cy="241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</a:t>
            </a:r>
            <a:b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</a:b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980728"/>
            <a:ext cx="23526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1340768"/>
            <a:ext cx="5256584" cy="553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1844824"/>
            <a:ext cx="7632848" cy="745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2636912"/>
            <a:ext cx="7920880" cy="67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3284984"/>
            <a:ext cx="4204702" cy="2203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99792" y="3212976"/>
            <a:ext cx="3600400" cy="1551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1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60032" y="3429000"/>
            <a:ext cx="3896049" cy="1927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3" name="Picture 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08104" y="5229200"/>
            <a:ext cx="298503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CROWDFUNDING</a:t>
            </a:r>
            <a:b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</a:br>
            <a:r>
              <a:rPr lang="sk-SK" sz="2000" b="1" dirty="0" err="1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Kickstarter</a:t>
            </a:r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 / </a:t>
            </a:r>
            <a:r>
              <a:rPr lang="sk-SK" sz="2000" b="1" dirty="0" err="1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>Indiegogo</a:t>
            </a:r>
            <a: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  <a:t/>
            </a:r>
            <a:br>
              <a:rPr lang="sk-SK" sz="2000" b="1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rPr>
            </a:br>
            <a:endParaRPr lang="sk-SK" sz="2000" dirty="0">
              <a:solidFill>
                <a:schemeClr val="tx1">
                  <a:tint val="75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04664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84784"/>
            <a:ext cx="8496944" cy="465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72" y="5524"/>
            <a:ext cx="9151372" cy="685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748"/>
            <a:ext cx="9144000" cy="6887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748" y="11026"/>
            <a:ext cx="9158748" cy="684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5538"/>
            <a:ext cx="9144000" cy="686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844"/>
            <a:ext cx="9144000" cy="688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748"/>
            <a:ext cx="9144000" cy="6887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7374"/>
            <a:ext cx="9144000" cy="687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5538"/>
            <a:ext cx="9144000" cy="686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27"/>
            <a:ext cx="9143999" cy="688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201"/>
            <a:ext cx="9144000" cy="6876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2926"/>
            <a:ext cx="9144000" cy="688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311"/>
            <a:ext cx="9144000" cy="689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7695" cy="711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3855"/>
            <a:ext cx="9144000" cy="6885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644"/>
            <a:ext cx="9144000" cy="687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10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421"/>
            <a:ext cx="9143999" cy="6878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926" y="5189"/>
            <a:ext cx="9150926" cy="68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200"/>
            <a:ext cx="9143999" cy="6868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502" y="0"/>
            <a:ext cx="91950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90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2979763"/>
          </a:xfrm>
        </p:spPr>
        <p:txBody>
          <a:bodyPr>
            <a:normAutofit/>
          </a:bodyPr>
          <a:lstStyle/>
          <a:p>
            <a:pPr algn="l"/>
            <a:r>
              <a:rPr lang="sk-SK" dirty="0" smtClean="0">
                <a:latin typeface="Trebuchet MS" pitchFamily="34" charset="0"/>
              </a:rPr>
              <a:t>: Ďakujeme</a:t>
            </a:r>
            <a:endParaRPr lang="sk-SK" dirty="0">
              <a:latin typeface="Trebuchet MS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9552" y="4509120"/>
            <a:ext cx="7632848" cy="1752600"/>
          </a:xfrm>
        </p:spPr>
        <p:txBody>
          <a:bodyPr>
            <a:normAutofit/>
          </a:bodyPr>
          <a:lstStyle/>
          <a:p>
            <a:pPr algn="l"/>
            <a:r>
              <a:rPr lang="sk-SK" sz="1400" dirty="0">
                <a:latin typeface="Trebuchet MS" pitchFamily="34" charset="0"/>
              </a:rPr>
              <a:t>Martin </a:t>
            </a:r>
            <a:r>
              <a:rPr lang="sk-SK" sz="1400" dirty="0" smtClean="0">
                <a:latin typeface="Trebuchet MS" pitchFamily="34" charset="0"/>
              </a:rPr>
              <a:t>Dujčák, </a:t>
            </a:r>
            <a:r>
              <a:rPr lang="sl-SI" sz="1400" dirty="0" smtClean="0">
                <a:latin typeface="Trebuchet MS" pitchFamily="34" charset="0"/>
              </a:rPr>
              <a:t>Technická univerzita v Košiciach</a:t>
            </a:r>
          </a:p>
          <a:p>
            <a:pPr algn="l"/>
            <a:r>
              <a:rPr lang="sk-SK" sz="1400" dirty="0" err="1" smtClean="0">
                <a:solidFill>
                  <a:srgbClr val="404040"/>
                </a:solidFill>
                <a:latin typeface="Trebuchet MS" pitchFamily="34" charset="0"/>
                <a:hlinkClick r:id="rId2"/>
              </a:rPr>
              <a:t>martin.dujcak@tuke.sk</a:t>
            </a:r>
            <a:r>
              <a:rPr lang="sk-SK" sz="1400" dirty="0" smtClean="0">
                <a:solidFill>
                  <a:srgbClr val="404040"/>
                </a:solidFill>
                <a:latin typeface="Trebuchet MS" pitchFamily="34" charset="0"/>
              </a:rPr>
              <a:t> </a:t>
            </a:r>
          </a:p>
          <a:p>
            <a:pPr algn="l"/>
            <a:endParaRPr lang="sl-SI" sz="1400" dirty="0" smtClean="0">
              <a:latin typeface="Trebuchet MS" pitchFamily="34" charset="0"/>
            </a:endParaRPr>
          </a:p>
          <a:p>
            <a:pPr algn="l"/>
            <a:r>
              <a:rPr lang="sl-SI" sz="1400" dirty="0" smtClean="0">
                <a:latin typeface="Trebuchet MS" pitchFamily="34" charset="0"/>
              </a:rPr>
              <a:t>Slavomíra Salajová, Creative Industry Forum</a:t>
            </a:r>
          </a:p>
          <a:p>
            <a:pPr algn="l"/>
            <a:r>
              <a:rPr lang="sl-SI" sz="1400" dirty="0" smtClean="0">
                <a:latin typeface="Trebuchet MS" pitchFamily="34" charset="0"/>
                <a:hlinkClick r:id="rId3"/>
              </a:rPr>
              <a:t>ciforum@ciforum.sk</a:t>
            </a:r>
            <a:r>
              <a:rPr lang="sl-SI" sz="1400" dirty="0" smtClean="0">
                <a:latin typeface="Trebuchet MS" pitchFamily="34" charset="0"/>
              </a:rPr>
              <a:t>  </a:t>
            </a:r>
            <a:endParaRPr lang="en-US" sz="1400" dirty="0" smtClean="0">
              <a:latin typeface="Trebuchet MS" pitchFamily="34" charset="0"/>
            </a:endParaRPr>
          </a:p>
          <a:p>
            <a:endParaRPr lang="sk-SK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437112"/>
            <a:ext cx="2160240" cy="85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5373216"/>
            <a:ext cx="2045594" cy="78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572</Words>
  <Application>Microsoft Office PowerPoint</Application>
  <PresentationFormat>Prezentácia na obrazovke (4:3)</PresentationFormat>
  <Paragraphs>113</Paragraphs>
  <Slides>36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36</vt:i4>
      </vt:variant>
    </vt:vector>
  </HeadingPairs>
  <TitlesOfParts>
    <vt:vector size="41" baseType="lpstr">
      <vt:lpstr>Arial</vt:lpstr>
      <vt:lpstr>Calibri</vt:lpstr>
      <vt:lpstr>Times New Roman</vt:lpstr>
      <vt:lpstr>Trebuchet MS</vt:lpstr>
      <vt:lpstr>Motív Office</vt:lpstr>
      <vt:lpstr>: Crowdfunding  : Ako inovačný nástroj? : Prečo nie.</vt:lpstr>
      <vt:lpstr>CROWDFUNDING </vt:lpstr>
      <vt:lpstr>CROWDFUNDING </vt:lpstr>
      <vt:lpstr>CROWDFUNDING </vt:lpstr>
      <vt:lpstr>CROWDFUNDING </vt:lpstr>
      <vt:lpstr>CROWDFUNDING </vt:lpstr>
      <vt:lpstr>CROWDFUNDING </vt:lpstr>
      <vt:lpstr>CROWDFUNDING </vt:lpstr>
      <vt:lpstr>CROWDFUNDING aktivity Európskej Únie</vt:lpstr>
      <vt:lpstr>CROWDFUNDING zdroje EU </vt:lpstr>
      <vt:lpstr>CROWDFUNDING </vt:lpstr>
      <vt:lpstr>CROWDFUNDING </vt:lpstr>
      <vt:lpstr>CROWDFUNDING Kickstarter / Indiegogo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: Ďakujeme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: Crowdfunding  : Ako inovačný nástroj? : Prečo nie.</dc:title>
  <dc:creator>USER</dc:creator>
  <cp:lastModifiedBy>Používateľ systému Windows</cp:lastModifiedBy>
  <cp:revision>29</cp:revision>
  <dcterms:created xsi:type="dcterms:W3CDTF">2018-05-07T10:56:59Z</dcterms:created>
  <dcterms:modified xsi:type="dcterms:W3CDTF">2018-05-10T07:30:48Z</dcterms:modified>
</cp:coreProperties>
</file>